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20"/>
  </p:notesMasterIdLst>
  <p:handoutMasterIdLst>
    <p:handoutMasterId r:id="rId21"/>
  </p:handoutMasterIdLst>
  <p:sldIdLst>
    <p:sldId id="2561" r:id="rId2"/>
    <p:sldId id="2562" r:id="rId3"/>
    <p:sldId id="2563" r:id="rId4"/>
    <p:sldId id="2564" r:id="rId5"/>
    <p:sldId id="2565" r:id="rId6"/>
    <p:sldId id="2566" r:id="rId7"/>
    <p:sldId id="2567" r:id="rId8"/>
    <p:sldId id="2568" r:id="rId9"/>
    <p:sldId id="2569" r:id="rId10"/>
    <p:sldId id="2580" r:id="rId11"/>
    <p:sldId id="2572" r:id="rId12"/>
    <p:sldId id="2573" r:id="rId13"/>
    <p:sldId id="2574" r:id="rId14"/>
    <p:sldId id="2575" r:id="rId15"/>
    <p:sldId id="2576" r:id="rId16"/>
    <p:sldId id="2577" r:id="rId17"/>
    <p:sldId id="2578" r:id="rId18"/>
    <p:sldId id="2579"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itHub CoPilot Center of Excellence Kickoff" id="{6A705619-5A40-4EE8-9F40-B053DF0CEEBB}">
          <p14:sldIdLst>
            <p14:sldId id="2561"/>
            <p14:sldId id="2562"/>
            <p14:sldId id="2563"/>
            <p14:sldId id="2564"/>
            <p14:sldId id="2565"/>
            <p14:sldId id="2566"/>
            <p14:sldId id="2567"/>
            <p14:sldId id="2568"/>
            <p14:sldId id="2569"/>
            <p14:sldId id="2580"/>
            <p14:sldId id="2572"/>
            <p14:sldId id="2573"/>
            <p14:sldId id="2574"/>
            <p14:sldId id="2575"/>
            <p14:sldId id="2576"/>
            <p14:sldId id="2577"/>
            <p14:sldId id="2578"/>
          </p14:sldIdLst>
        </p14:section>
        <p14:section name="Conclusion" id="{A4B946F2-3776-47FB-9BFF-348DEFFD0F76}">
          <p14:sldIdLst>
            <p14:sldId id="257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CDEB3B-E53B-4913-A40D-D1C8A28B5C6F}" v="10" dt="2025-03-27T16:13:38.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6" autoAdjust="0"/>
    <p:restoredTop sz="75881" autoAdjust="0"/>
  </p:normalViewPr>
  <p:slideViewPr>
    <p:cSldViewPr snapToGrid="0">
      <p:cViewPr varScale="1">
        <p:scale>
          <a:sx n="64" d="100"/>
          <a:sy n="64" d="100"/>
        </p:scale>
        <p:origin x="1164" y="288"/>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10AB45-5C05-41D1-9B9F-D89FE52F39F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19079E06-7B53-415B-BCA6-99CEA1555085}">
      <dgm:prSet/>
      <dgm:spPr/>
      <dgm:t>
        <a:bodyPr/>
        <a:lstStyle/>
        <a:p>
          <a:pPr>
            <a:lnSpc>
              <a:spcPct val="100000"/>
            </a:lnSpc>
            <a:defRPr b="1"/>
          </a:pPr>
          <a:r>
            <a:rPr lang="en-US" baseline="0"/>
            <a:t>Enhancing Productivity</a:t>
          </a:r>
          <a:endParaRPr lang="en-US"/>
        </a:p>
      </dgm:t>
    </dgm:pt>
    <dgm:pt modelId="{44A2D14C-4FAF-429F-A56A-3D5972FCAB8C}" type="parTrans" cxnId="{DC6999ED-8CCD-4C6C-ABD4-5F5612CE5602}">
      <dgm:prSet/>
      <dgm:spPr/>
      <dgm:t>
        <a:bodyPr/>
        <a:lstStyle/>
        <a:p>
          <a:endParaRPr lang="en-US"/>
        </a:p>
      </dgm:t>
    </dgm:pt>
    <dgm:pt modelId="{5CB78004-58A7-48F3-AC1A-C4E8ED5D8255}" type="sibTrans" cxnId="{DC6999ED-8CCD-4C6C-ABD4-5F5612CE5602}">
      <dgm:prSet/>
      <dgm:spPr/>
      <dgm:t>
        <a:bodyPr/>
        <a:lstStyle/>
        <a:p>
          <a:pPr>
            <a:lnSpc>
              <a:spcPct val="100000"/>
            </a:lnSpc>
            <a:defRPr b="1"/>
          </a:pPr>
          <a:endParaRPr lang="en-US"/>
        </a:p>
      </dgm:t>
    </dgm:pt>
    <dgm:pt modelId="{9B33786F-F403-43C5-881C-CC20357A5BD7}">
      <dgm:prSet/>
      <dgm:spPr/>
      <dgm:t>
        <a:bodyPr/>
        <a:lstStyle/>
        <a:p>
          <a:pPr>
            <a:lnSpc>
              <a:spcPct val="100000"/>
            </a:lnSpc>
          </a:pPr>
          <a:r>
            <a:rPr lang="en-US" baseline="0"/>
            <a:t>GitHub CoPilot can significantly enhance the productivity of our development teams by streamlining coding processes.</a:t>
          </a:r>
          <a:endParaRPr lang="en-US"/>
        </a:p>
      </dgm:t>
    </dgm:pt>
    <dgm:pt modelId="{D7A1D002-45F7-43C5-A2F3-9C7F18217871}" type="parTrans" cxnId="{DAE9AFE1-8447-429C-8747-56A2B04C1427}">
      <dgm:prSet/>
      <dgm:spPr/>
      <dgm:t>
        <a:bodyPr/>
        <a:lstStyle/>
        <a:p>
          <a:endParaRPr lang="en-US"/>
        </a:p>
      </dgm:t>
    </dgm:pt>
    <dgm:pt modelId="{7684A9DC-728E-4649-849D-3E9FB70C34BE}" type="sibTrans" cxnId="{DAE9AFE1-8447-429C-8747-56A2B04C1427}">
      <dgm:prSet/>
      <dgm:spPr/>
      <dgm:t>
        <a:bodyPr/>
        <a:lstStyle/>
        <a:p>
          <a:endParaRPr lang="en-US"/>
        </a:p>
      </dgm:t>
    </dgm:pt>
    <dgm:pt modelId="{1F2C8A19-6C8E-4014-B9B3-C70ABEDA413E}">
      <dgm:prSet/>
      <dgm:spPr/>
      <dgm:t>
        <a:bodyPr/>
        <a:lstStyle/>
        <a:p>
          <a:pPr>
            <a:lnSpc>
              <a:spcPct val="100000"/>
            </a:lnSpc>
            <a:defRPr b="1"/>
          </a:pPr>
          <a:r>
            <a:rPr lang="en-US" baseline="0"/>
            <a:t>Reducing Errors</a:t>
          </a:r>
          <a:endParaRPr lang="en-US"/>
        </a:p>
      </dgm:t>
    </dgm:pt>
    <dgm:pt modelId="{94FECF85-78A8-4089-84E0-0E89A8524618}" type="parTrans" cxnId="{19481AC0-E2BC-4B2F-BD19-5FE1E2C22F78}">
      <dgm:prSet/>
      <dgm:spPr/>
      <dgm:t>
        <a:bodyPr/>
        <a:lstStyle/>
        <a:p>
          <a:endParaRPr lang="en-US"/>
        </a:p>
      </dgm:t>
    </dgm:pt>
    <dgm:pt modelId="{E8C2A23E-D02B-4FCB-B9F3-699F5389FD86}" type="sibTrans" cxnId="{19481AC0-E2BC-4B2F-BD19-5FE1E2C22F78}">
      <dgm:prSet/>
      <dgm:spPr/>
      <dgm:t>
        <a:bodyPr/>
        <a:lstStyle/>
        <a:p>
          <a:pPr>
            <a:lnSpc>
              <a:spcPct val="100000"/>
            </a:lnSpc>
            <a:defRPr b="1"/>
          </a:pPr>
          <a:endParaRPr lang="en-US"/>
        </a:p>
      </dgm:t>
    </dgm:pt>
    <dgm:pt modelId="{DB56678A-7631-4771-8AC3-62BB957E17FB}">
      <dgm:prSet/>
      <dgm:spPr/>
      <dgm:t>
        <a:bodyPr/>
        <a:lstStyle/>
        <a:p>
          <a:pPr>
            <a:lnSpc>
              <a:spcPct val="100000"/>
            </a:lnSpc>
          </a:pPr>
          <a:r>
            <a:rPr lang="en-US" baseline="0"/>
            <a:t>By using GitHub CoPilot, we can reduce coding errors, leading to more reliable software development.</a:t>
          </a:r>
          <a:endParaRPr lang="en-US"/>
        </a:p>
      </dgm:t>
    </dgm:pt>
    <dgm:pt modelId="{892E3CF1-0A90-499E-B413-3400A7DD7D1E}" type="parTrans" cxnId="{76866C6F-1C38-4CE2-A844-4BD978011ED6}">
      <dgm:prSet/>
      <dgm:spPr/>
      <dgm:t>
        <a:bodyPr/>
        <a:lstStyle/>
        <a:p>
          <a:endParaRPr lang="en-US"/>
        </a:p>
      </dgm:t>
    </dgm:pt>
    <dgm:pt modelId="{7F4506FA-0D29-4369-AC7B-403355E12A44}" type="sibTrans" cxnId="{76866C6F-1C38-4CE2-A844-4BD978011ED6}">
      <dgm:prSet/>
      <dgm:spPr/>
      <dgm:t>
        <a:bodyPr/>
        <a:lstStyle/>
        <a:p>
          <a:endParaRPr lang="en-US"/>
        </a:p>
      </dgm:t>
    </dgm:pt>
    <dgm:pt modelId="{7B4CFED1-C592-4A03-BC6A-D6FE36022052}">
      <dgm:prSet/>
      <dgm:spPr/>
      <dgm:t>
        <a:bodyPr/>
        <a:lstStyle/>
        <a:p>
          <a:pPr>
            <a:lnSpc>
              <a:spcPct val="100000"/>
            </a:lnSpc>
            <a:defRPr b="1"/>
          </a:pPr>
          <a:r>
            <a:rPr lang="en-US" baseline="0"/>
            <a:t>Fostering Continuous Learning</a:t>
          </a:r>
          <a:endParaRPr lang="en-US"/>
        </a:p>
      </dgm:t>
    </dgm:pt>
    <dgm:pt modelId="{8A2922F5-F02A-438B-8114-08D5F3F790C7}" type="parTrans" cxnId="{DDEEB372-8484-4471-8CC5-E2B850DEC0C9}">
      <dgm:prSet/>
      <dgm:spPr/>
      <dgm:t>
        <a:bodyPr/>
        <a:lstStyle/>
        <a:p>
          <a:endParaRPr lang="en-US"/>
        </a:p>
      </dgm:t>
    </dgm:pt>
    <dgm:pt modelId="{7DFD7C05-B3ED-4A6B-A093-B6CFBBDA50D2}" type="sibTrans" cxnId="{DDEEB372-8484-4471-8CC5-E2B850DEC0C9}">
      <dgm:prSet/>
      <dgm:spPr/>
      <dgm:t>
        <a:bodyPr/>
        <a:lstStyle/>
        <a:p>
          <a:endParaRPr lang="en-US"/>
        </a:p>
      </dgm:t>
    </dgm:pt>
    <dgm:pt modelId="{6C462DC8-E3DF-4E7A-8492-182DB6BFE280}">
      <dgm:prSet/>
      <dgm:spPr/>
      <dgm:t>
        <a:bodyPr/>
        <a:lstStyle/>
        <a:p>
          <a:pPr>
            <a:lnSpc>
              <a:spcPct val="100000"/>
            </a:lnSpc>
          </a:pPr>
          <a:r>
            <a:rPr lang="en-US" baseline="0"/>
            <a:t>This tool encourages continuous learning, helping developers to improve their skills as they code.</a:t>
          </a:r>
          <a:endParaRPr lang="en-US"/>
        </a:p>
      </dgm:t>
    </dgm:pt>
    <dgm:pt modelId="{2BD76F84-01CF-4BA2-98B9-B79F2D8443E8}" type="parTrans" cxnId="{0FFE3B3A-A757-45D1-8437-B93864BCAD19}">
      <dgm:prSet/>
      <dgm:spPr/>
      <dgm:t>
        <a:bodyPr/>
        <a:lstStyle/>
        <a:p>
          <a:endParaRPr lang="en-US"/>
        </a:p>
      </dgm:t>
    </dgm:pt>
    <dgm:pt modelId="{5ED03D39-4561-4A9A-AAA2-08867061D5E5}" type="sibTrans" cxnId="{0FFE3B3A-A757-45D1-8437-B93864BCAD19}">
      <dgm:prSet/>
      <dgm:spPr/>
      <dgm:t>
        <a:bodyPr/>
        <a:lstStyle/>
        <a:p>
          <a:endParaRPr lang="en-US"/>
        </a:p>
      </dgm:t>
    </dgm:pt>
    <dgm:pt modelId="{BE48763E-AEA9-48B2-821A-FB02156C87FF}" type="pres">
      <dgm:prSet presAssocID="{1210AB45-5C05-41D1-9B9F-D89FE52F39F4}" presName="Name0" presStyleCnt="0">
        <dgm:presLayoutVars>
          <dgm:dir/>
          <dgm:resizeHandles val="exact"/>
        </dgm:presLayoutVars>
      </dgm:prSet>
      <dgm:spPr/>
    </dgm:pt>
    <dgm:pt modelId="{400D4CCD-4452-4262-8C85-31BE03AF275A}" type="pres">
      <dgm:prSet presAssocID="{19079E06-7B53-415B-BCA6-99CEA1555085}" presName="compNode" presStyleCnt="0"/>
      <dgm:spPr/>
    </dgm:pt>
    <dgm:pt modelId="{76249E53-5A85-443D-80E8-F354BB1D786D}" type="pres">
      <dgm:prSet presAssocID="{19079E06-7B53-415B-BCA6-99CEA1555085}" presName="pictRect" presStyleLbl="revTx" presStyleIdx="0" presStyleCnt="6">
        <dgm:presLayoutVars>
          <dgm:chMax val="0"/>
          <dgm:bulletEnabled/>
        </dgm:presLayoutVars>
      </dgm:prSet>
      <dgm:spPr/>
    </dgm:pt>
    <dgm:pt modelId="{EA2AA43C-40B7-4628-B809-048019A9B5ED}" type="pres">
      <dgm:prSet presAssocID="{19079E06-7B53-415B-BCA6-99CEA1555085}" presName="textRect" presStyleLbl="revTx" presStyleIdx="1" presStyleCnt="6">
        <dgm:presLayoutVars>
          <dgm:bulletEnabled/>
        </dgm:presLayoutVars>
      </dgm:prSet>
      <dgm:spPr/>
    </dgm:pt>
    <dgm:pt modelId="{81961840-5B14-4FC9-93C3-081CBAF48EFF}" type="pres">
      <dgm:prSet presAssocID="{5CB78004-58A7-48F3-AC1A-C4E8ED5D8255}" presName="sibTrans" presStyleLbl="sibTrans2D1" presStyleIdx="0" presStyleCnt="0"/>
      <dgm:spPr/>
    </dgm:pt>
    <dgm:pt modelId="{336A9B47-EAEC-415E-8588-E24A13E9A3B9}" type="pres">
      <dgm:prSet presAssocID="{1F2C8A19-6C8E-4014-B9B3-C70ABEDA413E}" presName="compNode" presStyleCnt="0"/>
      <dgm:spPr/>
    </dgm:pt>
    <dgm:pt modelId="{20474229-0706-4010-8F1D-D41CADA63F86}" type="pres">
      <dgm:prSet presAssocID="{1F2C8A19-6C8E-4014-B9B3-C70ABEDA413E}" presName="pictRect" presStyleLbl="revTx" presStyleIdx="2" presStyleCnt="6">
        <dgm:presLayoutVars>
          <dgm:chMax val="0"/>
          <dgm:bulletEnabled/>
        </dgm:presLayoutVars>
      </dgm:prSet>
      <dgm:spPr/>
    </dgm:pt>
    <dgm:pt modelId="{423C5F8A-D262-4332-92FB-934629B76741}" type="pres">
      <dgm:prSet presAssocID="{1F2C8A19-6C8E-4014-B9B3-C70ABEDA413E}" presName="textRect" presStyleLbl="revTx" presStyleIdx="3" presStyleCnt="6">
        <dgm:presLayoutVars>
          <dgm:bulletEnabled/>
        </dgm:presLayoutVars>
      </dgm:prSet>
      <dgm:spPr/>
    </dgm:pt>
    <dgm:pt modelId="{DD2F2E4E-3489-4666-B27F-F0AE74765A11}" type="pres">
      <dgm:prSet presAssocID="{E8C2A23E-D02B-4FCB-B9F3-699F5389FD86}" presName="sibTrans" presStyleLbl="sibTrans2D1" presStyleIdx="0" presStyleCnt="0"/>
      <dgm:spPr/>
    </dgm:pt>
    <dgm:pt modelId="{D7951D68-F013-4A3F-9BA3-814954A11527}" type="pres">
      <dgm:prSet presAssocID="{7B4CFED1-C592-4A03-BC6A-D6FE36022052}" presName="compNode" presStyleCnt="0"/>
      <dgm:spPr/>
    </dgm:pt>
    <dgm:pt modelId="{25D50709-A1B2-4B82-8AC6-5AE744E45FEA}" type="pres">
      <dgm:prSet presAssocID="{7B4CFED1-C592-4A03-BC6A-D6FE36022052}" presName="pictRect" presStyleLbl="revTx" presStyleIdx="4" presStyleCnt="6">
        <dgm:presLayoutVars>
          <dgm:chMax val="0"/>
          <dgm:bulletEnabled/>
        </dgm:presLayoutVars>
      </dgm:prSet>
      <dgm:spPr/>
    </dgm:pt>
    <dgm:pt modelId="{ACA6922A-4806-4006-A7C1-9FA81773ABB4}" type="pres">
      <dgm:prSet presAssocID="{7B4CFED1-C592-4A03-BC6A-D6FE36022052}" presName="textRect" presStyleLbl="revTx" presStyleIdx="5" presStyleCnt="6">
        <dgm:presLayoutVars>
          <dgm:bulletEnabled/>
        </dgm:presLayoutVars>
      </dgm:prSet>
      <dgm:spPr/>
    </dgm:pt>
  </dgm:ptLst>
  <dgm:cxnLst>
    <dgm:cxn modelId="{F1EEAA04-12A5-46A2-91BA-31AC583C8B70}" type="presOf" srcId="{7B4CFED1-C592-4A03-BC6A-D6FE36022052}" destId="{25D50709-A1B2-4B82-8AC6-5AE744E45FEA}" srcOrd="0" destOrd="0" presId="urn:microsoft.com/office/officeart/2024/3/layout/hArchList1"/>
    <dgm:cxn modelId="{0FFE3B3A-A757-45D1-8437-B93864BCAD19}" srcId="{7B4CFED1-C592-4A03-BC6A-D6FE36022052}" destId="{6C462DC8-E3DF-4E7A-8492-182DB6BFE280}" srcOrd="0" destOrd="0" parTransId="{2BD76F84-01CF-4BA2-98B9-B79F2D8443E8}" sibTransId="{5ED03D39-4561-4A9A-AAA2-08867061D5E5}"/>
    <dgm:cxn modelId="{674EDD4A-C7AB-47ED-AE12-A0C90052F95F}" type="presOf" srcId="{19079E06-7B53-415B-BCA6-99CEA1555085}" destId="{76249E53-5A85-443D-80E8-F354BB1D786D}" srcOrd="0" destOrd="0" presId="urn:microsoft.com/office/officeart/2024/3/layout/hArchList1"/>
    <dgm:cxn modelId="{76866C6F-1C38-4CE2-A844-4BD978011ED6}" srcId="{1F2C8A19-6C8E-4014-B9B3-C70ABEDA413E}" destId="{DB56678A-7631-4771-8AC3-62BB957E17FB}" srcOrd="0" destOrd="0" parTransId="{892E3CF1-0A90-499E-B413-3400A7DD7D1E}" sibTransId="{7F4506FA-0D29-4369-AC7B-403355E12A44}"/>
    <dgm:cxn modelId="{DDEEB372-8484-4471-8CC5-E2B850DEC0C9}" srcId="{1210AB45-5C05-41D1-9B9F-D89FE52F39F4}" destId="{7B4CFED1-C592-4A03-BC6A-D6FE36022052}" srcOrd="2" destOrd="0" parTransId="{8A2922F5-F02A-438B-8114-08D5F3F790C7}" sibTransId="{7DFD7C05-B3ED-4A6B-A093-B6CFBBDA50D2}"/>
    <dgm:cxn modelId="{71C9AC8A-1919-4A85-9AD9-B81E20FC2B47}" type="presOf" srcId="{E8C2A23E-D02B-4FCB-B9F3-699F5389FD86}" destId="{DD2F2E4E-3489-4666-B27F-F0AE74765A11}" srcOrd="0" destOrd="0" presId="urn:microsoft.com/office/officeart/2024/3/layout/hArchList1"/>
    <dgm:cxn modelId="{7796239E-B673-4248-9EF4-EB71749840B1}" type="presOf" srcId="{DB56678A-7631-4771-8AC3-62BB957E17FB}" destId="{423C5F8A-D262-4332-92FB-934629B76741}" srcOrd="0" destOrd="0" presId="urn:microsoft.com/office/officeart/2024/3/layout/hArchList1"/>
    <dgm:cxn modelId="{173B49A2-7523-4A98-A93D-89C644D92AFE}" type="presOf" srcId="{1210AB45-5C05-41D1-9B9F-D89FE52F39F4}" destId="{BE48763E-AEA9-48B2-821A-FB02156C87FF}" srcOrd="0" destOrd="0" presId="urn:microsoft.com/office/officeart/2024/3/layout/hArchList1"/>
    <dgm:cxn modelId="{59E492BD-FAFC-4668-9DFC-3D245D9B5024}" type="presOf" srcId="{5CB78004-58A7-48F3-AC1A-C4E8ED5D8255}" destId="{81961840-5B14-4FC9-93C3-081CBAF48EFF}" srcOrd="0" destOrd="0" presId="urn:microsoft.com/office/officeart/2024/3/layout/hArchList1"/>
    <dgm:cxn modelId="{19481AC0-E2BC-4B2F-BD19-5FE1E2C22F78}" srcId="{1210AB45-5C05-41D1-9B9F-D89FE52F39F4}" destId="{1F2C8A19-6C8E-4014-B9B3-C70ABEDA413E}" srcOrd="1" destOrd="0" parTransId="{94FECF85-78A8-4089-84E0-0E89A8524618}" sibTransId="{E8C2A23E-D02B-4FCB-B9F3-699F5389FD86}"/>
    <dgm:cxn modelId="{DAE9AFE1-8447-429C-8747-56A2B04C1427}" srcId="{19079E06-7B53-415B-BCA6-99CEA1555085}" destId="{9B33786F-F403-43C5-881C-CC20357A5BD7}" srcOrd="0" destOrd="0" parTransId="{D7A1D002-45F7-43C5-A2F3-9C7F18217871}" sibTransId="{7684A9DC-728E-4649-849D-3E9FB70C34BE}"/>
    <dgm:cxn modelId="{5BC9FAE1-4682-48A5-98BF-A4A40EBBA891}" type="presOf" srcId="{9B33786F-F403-43C5-881C-CC20357A5BD7}" destId="{EA2AA43C-40B7-4628-B809-048019A9B5ED}" srcOrd="0" destOrd="0" presId="urn:microsoft.com/office/officeart/2024/3/layout/hArchList1"/>
    <dgm:cxn modelId="{068D53E3-08F0-46E0-9201-97D590F28E9E}" type="presOf" srcId="{1F2C8A19-6C8E-4014-B9B3-C70ABEDA413E}" destId="{20474229-0706-4010-8F1D-D41CADA63F86}" srcOrd="0" destOrd="0" presId="urn:microsoft.com/office/officeart/2024/3/layout/hArchList1"/>
    <dgm:cxn modelId="{E3DB81E3-9B7B-49C6-87CE-FCF8E0F14540}" type="presOf" srcId="{6C462DC8-E3DF-4E7A-8492-182DB6BFE280}" destId="{ACA6922A-4806-4006-A7C1-9FA81773ABB4}" srcOrd="0" destOrd="0" presId="urn:microsoft.com/office/officeart/2024/3/layout/hArchList1"/>
    <dgm:cxn modelId="{DC6999ED-8CCD-4C6C-ABD4-5F5612CE5602}" srcId="{1210AB45-5C05-41D1-9B9F-D89FE52F39F4}" destId="{19079E06-7B53-415B-BCA6-99CEA1555085}" srcOrd="0" destOrd="0" parTransId="{44A2D14C-4FAF-429F-A56A-3D5972FCAB8C}" sibTransId="{5CB78004-58A7-48F3-AC1A-C4E8ED5D8255}"/>
    <dgm:cxn modelId="{576D793A-06F2-488F-AC81-D675C5D7990E}" type="presParOf" srcId="{BE48763E-AEA9-48B2-821A-FB02156C87FF}" destId="{400D4CCD-4452-4262-8C85-31BE03AF275A}" srcOrd="0" destOrd="0" presId="urn:microsoft.com/office/officeart/2024/3/layout/hArchList1"/>
    <dgm:cxn modelId="{88F8EC6E-8F2D-4112-A37B-A159CA4BA068}" type="presParOf" srcId="{400D4CCD-4452-4262-8C85-31BE03AF275A}" destId="{76249E53-5A85-443D-80E8-F354BB1D786D}" srcOrd="0" destOrd="0" presId="urn:microsoft.com/office/officeart/2024/3/layout/hArchList1"/>
    <dgm:cxn modelId="{08B9C20E-BED7-4DC6-AE0F-D219C76CDACC}" type="presParOf" srcId="{400D4CCD-4452-4262-8C85-31BE03AF275A}" destId="{EA2AA43C-40B7-4628-B809-048019A9B5ED}" srcOrd="1" destOrd="0" presId="urn:microsoft.com/office/officeart/2024/3/layout/hArchList1"/>
    <dgm:cxn modelId="{35880901-6E6F-40BE-8BEE-F376B79C806F}" type="presParOf" srcId="{BE48763E-AEA9-48B2-821A-FB02156C87FF}" destId="{81961840-5B14-4FC9-93C3-081CBAF48EFF}" srcOrd="1" destOrd="0" presId="urn:microsoft.com/office/officeart/2024/3/layout/hArchList1"/>
    <dgm:cxn modelId="{F3D79068-6836-45CC-BE96-7A2035C909F9}" type="presParOf" srcId="{BE48763E-AEA9-48B2-821A-FB02156C87FF}" destId="{336A9B47-EAEC-415E-8588-E24A13E9A3B9}" srcOrd="2" destOrd="0" presId="urn:microsoft.com/office/officeart/2024/3/layout/hArchList1"/>
    <dgm:cxn modelId="{3206FAD4-78D8-478B-8CF9-29374CF587FF}" type="presParOf" srcId="{336A9B47-EAEC-415E-8588-E24A13E9A3B9}" destId="{20474229-0706-4010-8F1D-D41CADA63F86}" srcOrd="0" destOrd="0" presId="urn:microsoft.com/office/officeart/2024/3/layout/hArchList1"/>
    <dgm:cxn modelId="{35946659-202B-4544-BBC1-E7C9AE11CE3E}" type="presParOf" srcId="{336A9B47-EAEC-415E-8588-E24A13E9A3B9}" destId="{423C5F8A-D262-4332-92FB-934629B76741}" srcOrd="1" destOrd="0" presId="urn:microsoft.com/office/officeart/2024/3/layout/hArchList1"/>
    <dgm:cxn modelId="{8767F885-3FC7-421B-8CBB-F04EFBFEBFA1}" type="presParOf" srcId="{BE48763E-AEA9-48B2-821A-FB02156C87FF}" destId="{DD2F2E4E-3489-4666-B27F-F0AE74765A11}" srcOrd="3" destOrd="0" presId="urn:microsoft.com/office/officeart/2024/3/layout/hArchList1"/>
    <dgm:cxn modelId="{EFADDCDD-FB21-420B-851C-E745BE6EA10E}" type="presParOf" srcId="{BE48763E-AEA9-48B2-821A-FB02156C87FF}" destId="{D7951D68-F013-4A3F-9BA3-814954A11527}" srcOrd="4" destOrd="0" presId="urn:microsoft.com/office/officeart/2024/3/layout/hArchList1"/>
    <dgm:cxn modelId="{EBAEA3EB-4612-41EF-8C01-1D1EAD4F178B}" type="presParOf" srcId="{D7951D68-F013-4A3F-9BA3-814954A11527}" destId="{25D50709-A1B2-4B82-8AC6-5AE744E45FEA}" srcOrd="0" destOrd="0" presId="urn:microsoft.com/office/officeart/2024/3/layout/hArchList1"/>
    <dgm:cxn modelId="{0CFAB0E1-26F0-4C8A-925D-C09AE2F4BA23}" type="presParOf" srcId="{D7951D68-F013-4A3F-9BA3-814954A11527}" destId="{ACA6922A-4806-4006-A7C1-9FA81773ABB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49E53-5A85-443D-80E8-F354BB1D786D}">
      <dsp:nvSpPr>
        <dsp:cNvPr id="0" name=""/>
        <dsp:cNvSpPr/>
      </dsp:nvSpPr>
      <dsp:spPr>
        <a:xfrm>
          <a:off x="0" y="0"/>
          <a:ext cx="2266652" cy="61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baseline="0"/>
            <a:t>Enhancing Productivity</a:t>
          </a:r>
          <a:endParaRPr lang="en-US" sz="1700" kern="1200"/>
        </a:p>
      </dsp:txBody>
      <dsp:txXfrm>
        <a:off x="0" y="0"/>
        <a:ext cx="2266652" cy="619370"/>
      </dsp:txXfrm>
    </dsp:sp>
    <dsp:sp modelId="{EA2AA43C-40B7-4628-B809-048019A9B5ED}">
      <dsp:nvSpPr>
        <dsp:cNvPr id="0" name=""/>
        <dsp:cNvSpPr/>
      </dsp:nvSpPr>
      <dsp:spPr>
        <a:xfrm>
          <a:off x="0" y="619370"/>
          <a:ext cx="2266652" cy="30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kern="1200" baseline="0"/>
            <a:t>GitHub CoPilot can significantly enhance the productivity of our development teams by streamlining coding processes.</a:t>
          </a:r>
          <a:endParaRPr lang="en-US" sz="1300" kern="1200"/>
        </a:p>
      </dsp:txBody>
      <dsp:txXfrm>
        <a:off x="0" y="619370"/>
        <a:ext cx="2266652" cy="3052562"/>
      </dsp:txXfrm>
    </dsp:sp>
    <dsp:sp modelId="{20474229-0706-4010-8F1D-D41CADA63F86}">
      <dsp:nvSpPr>
        <dsp:cNvPr id="0" name=""/>
        <dsp:cNvSpPr/>
      </dsp:nvSpPr>
      <dsp:spPr>
        <a:xfrm>
          <a:off x="2493317" y="0"/>
          <a:ext cx="2266652" cy="61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baseline="0"/>
            <a:t>Reducing Errors</a:t>
          </a:r>
          <a:endParaRPr lang="en-US" sz="1700" kern="1200"/>
        </a:p>
      </dsp:txBody>
      <dsp:txXfrm>
        <a:off x="2493317" y="0"/>
        <a:ext cx="2266652" cy="619370"/>
      </dsp:txXfrm>
    </dsp:sp>
    <dsp:sp modelId="{423C5F8A-D262-4332-92FB-934629B76741}">
      <dsp:nvSpPr>
        <dsp:cNvPr id="0" name=""/>
        <dsp:cNvSpPr/>
      </dsp:nvSpPr>
      <dsp:spPr>
        <a:xfrm>
          <a:off x="2493317" y="619370"/>
          <a:ext cx="2266652" cy="30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kern="1200" baseline="0"/>
            <a:t>By using GitHub CoPilot, we can reduce coding errors, leading to more reliable software development.</a:t>
          </a:r>
          <a:endParaRPr lang="en-US" sz="1300" kern="1200"/>
        </a:p>
      </dsp:txBody>
      <dsp:txXfrm>
        <a:off x="2493317" y="619370"/>
        <a:ext cx="2266652" cy="3052562"/>
      </dsp:txXfrm>
    </dsp:sp>
    <dsp:sp modelId="{25D50709-A1B2-4B82-8AC6-5AE744E45FEA}">
      <dsp:nvSpPr>
        <dsp:cNvPr id="0" name=""/>
        <dsp:cNvSpPr/>
      </dsp:nvSpPr>
      <dsp:spPr>
        <a:xfrm>
          <a:off x="4986635" y="0"/>
          <a:ext cx="2266652" cy="61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baseline="0"/>
            <a:t>Fostering Continuous Learning</a:t>
          </a:r>
          <a:endParaRPr lang="en-US" sz="1700" kern="1200"/>
        </a:p>
      </dsp:txBody>
      <dsp:txXfrm>
        <a:off x="4986635" y="0"/>
        <a:ext cx="2266652" cy="619370"/>
      </dsp:txXfrm>
    </dsp:sp>
    <dsp:sp modelId="{ACA6922A-4806-4006-A7C1-9FA81773ABB4}">
      <dsp:nvSpPr>
        <dsp:cNvPr id="0" name=""/>
        <dsp:cNvSpPr/>
      </dsp:nvSpPr>
      <dsp:spPr>
        <a:xfrm>
          <a:off x="4986635" y="619370"/>
          <a:ext cx="2266652" cy="30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kern="1200" baseline="0"/>
            <a:t>This tool encourages continuous learning, helping developers to improve their skills as they code.</a:t>
          </a:r>
          <a:endParaRPr lang="en-US" sz="1300" kern="1200"/>
        </a:p>
      </dsp:txBody>
      <dsp:txXfrm>
        <a:off x="4986635" y="619370"/>
        <a:ext cx="2266652" cy="3052562"/>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3/27/2025 12:17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3/27/2025 12:17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Welcome to the kickoff presentation for the GitHub CoPilot Center of Excellence. Today, we will explore the features of GitHub CoPilot and how it can enhance our development processes.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510018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highlight the key stakeholders involved in our project. The sponsor plays a crucial role in defining the project's vision and securing funding. The program manager is responsible for overseeing the project's execution and ensuring we stay on schedule. Technical leads provide essential technical support and guidance to the team, ensuring high-quality outcomes.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157457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The main objectives of the COE team include promoting the use of GitHub CoPilot, providing support and resources, and gathering feedback from users to enhance the tool's effectiveness.
Image source: Microsoft brand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4126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rollout of GitHub CoPilot will occur in phases. We will outline key milestones, including initial training sessions, user onboarding, and ongoing support to ensure a smooth transition.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94502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section will provide essential guidelines and resources for using GitHub CoPilot effectively. We want to ensure that all users have the information they need to make the most of this tool.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34593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To maximize the benefits of GitHub CoPilot, users should follow best practices such as leveraging suggestions, reviewing code carefully, and integrating the tool into their coding workflows seamlessly.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89922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will provide a variety of support options, including documentation, tutorials, and a dedicated helpdesk. Users will have access to resources to enhance their experience with GitHub CoPilot.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0663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Structured training sessions will be held to onboard users effectively. This will include live demos, hands-on exercises, and Q&amp;A sessions to ensure everyone is comfortable using GitHub CoPilot.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180783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Now, we will open the floor for questions. Please feel free to ask about anything we've covered today or any other inquiries related to GitHub CoPilot.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10034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GitHub CoPilot presents an exciting opportunity for our development teams. By embracing this tool, we can enhance productivity, reduce errors, and foster continuous learning. Thank you for your participation.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9281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cover the introduction to GitHub CoPilot, its benefits, our COE team, usage guidelines, and there will be a Q&amp;A session at the end. Each section will provide insights into how we can leverage GitHub CoPilot effectively.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5804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Let's dive into what GitHub CoPilot is all about and how it can assist developers. This section will provide a comprehensive understanding of its functionality and features.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14781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GitHub CoPilot is an AI-powered code completion tool that helps developers write code faster and with more accuracy. It suggests code snippets and entire functions based on comments and existing code.
Image source: Microsoft brand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782792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Some key features of GitHub CoPilot include code suggestions, multi-language support, customizable completions, and the ability to learn from the user's coding style, making it a powerful tool for any developer.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3241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Now, let's explore the benefits that GitHub CoPilot can bring to our development teams. These advantages will enhance our coding efficiency and overall productivity.
Image source: Microsoft brand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50956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GitHub CoPilot significantly boosts developer productivity by reducing the time spent on writing boilerplate code and allowing developers to focus on more complex tasks, leading to quicker project completions.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5526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With intelligent code suggestions, GitHub CoPilot helps minimize coding errors. By offering accurate code completions, it decreases the likelihood of bugs and enhances code quality.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40427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As developers use GitHub CoPilot, they can learn new coding techniques and best practices. The tool acts as a mentor, providing insights and examples that can help improve coding skills over time.
Image source: Microsoft brand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3/27/2025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59017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61.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6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4C8E-EC73-FE39-A843-017B5F8403CB}"/>
              </a:ext>
            </a:extLst>
          </p:cNvPr>
          <p:cNvSpPr>
            <a:spLocks noGrp="1"/>
          </p:cNvSpPr>
          <p:nvPr>
            <p:ph type="title"/>
          </p:nvPr>
        </p:nvSpPr>
        <p:spPr>
          <a:xfrm>
            <a:off x="584200" y="2425780"/>
            <a:ext cx="5511800" cy="1107996"/>
          </a:xfrm>
        </p:spPr>
        <p:txBody>
          <a:bodyPr vert="horz" wrap="square" lIns="0" tIns="0" rIns="0" bIns="0" rtlCol="0" anchor="b" anchorCtr="0">
            <a:normAutofit/>
          </a:bodyPr>
          <a:lstStyle/>
          <a:p>
            <a:r>
              <a:rPr lang="en-US" b="0" kern="1200" cap="none" spc="-50" baseline="0">
                <a:ln w="3175">
                  <a:noFill/>
                </a:ln>
                <a:effectLst/>
                <a:latin typeface="+mj-lt"/>
                <a:ea typeface="+mn-ea"/>
                <a:cs typeface="Segoe UI" panose="020B0502040204020203" pitchFamily="34" charset="0"/>
              </a:rPr>
              <a:t>GitHub CoPilot Center of Excellence Kickoff</a:t>
            </a:r>
          </a:p>
        </p:txBody>
      </p:sp>
      <p:sp>
        <p:nvSpPr>
          <p:cNvPr id="5" name="TextBox 4">
            <a:extLst>
              <a:ext uri="{FF2B5EF4-FFF2-40B4-BE49-F238E27FC236}">
                <a16:creationId xmlns:a16="http://schemas.microsoft.com/office/drawing/2014/main" id="{134FBA5A-4220-4761-B40E-07D48EB3784F}"/>
              </a:ext>
            </a:extLst>
          </p:cNvPr>
          <p:cNvSpPr txBox="1"/>
          <p:nvPr/>
        </p:nvSpPr>
        <p:spPr>
          <a:xfrm>
            <a:off x="584200" y="3962400"/>
            <a:ext cx="5511800" cy="338554"/>
          </a:xfrm>
          <a:prstGeom prst="rect">
            <a:avLst/>
          </a:prstGeom>
          <a:noFill/>
        </p:spPr>
        <p:txBody>
          <a:bodyPr vert="horz" wrap="square" lIns="0" tIns="0" rIns="0" bIns="0" rtlCol="0">
            <a:normAutofit/>
          </a:bodyPr>
          <a:lstStyle/>
          <a:p>
            <a:pPr defTabSz="932742">
              <a:lnSpc>
                <a:spcPct val="90000"/>
              </a:lnSpc>
              <a:spcAft>
                <a:spcPts val="600"/>
              </a:spcAft>
              <a:buSzPct val="90000"/>
            </a:pPr>
            <a:r>
              <a:rPr lang="en-US" sz="1700" kern="1200" spc="0" baseline="0">
                <a:latin typeface="+mn-lt"/>
                <a:ea typeface="+mn-ea"/>
                <a:cs typeface="Segoe UI" panose="020B0502040204020203" pitchFamily="34" charset="0"/>
              </a:rPr>
              <a:t>Exploring features to enhance development processes</a:t>
            </a:r>
          </a:p>
        </p:txBody>
      </p:sp>
    </p:spTree>
    <p:extLst>
      <p:ext uri="{BB962C8B-B14F-4D97-AF65-F5344CB8AC3E}">
        <p14:creationId xmlns:p14="http://schemas.microsoft.com/office/powerpoint/2010/main" val="254660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9DE7-CA8D-94C1-2541-61E74FA3D7DA}"/>
              </a:ext>
            </a:extLst>
          </p:cNvPr>
          <p:cNvSpPr>
            <a:spLocks noGrp="1"/>
          </p:cNvSpPr>
          <p:nvPr>
            <p:ph type="title"/>
          </p:nvPr>
        </p:nvSpPr>
        <p:spPr>
          <a:xfrm>
            <a:off x="588263" y="588963"/>
            <a:ext cx="4158362" cy="2535236"/>
          </a:xfrm>
        </p:spPr>
        <p:txBody>
          <a:bodyPr wrap="square" anchor="b">
            <a:normAutofit/>
          </a:bodyPr>
          <a:lstStyle/>
          <a:p>
            <a:r>
              <a:rPr lang="en-US"/>
              <a:t>Key Team Stakeholders</a:t>
            </a:r>
          </a:p>
        </p:txBody>
      </p:sp>
      <p:sp>
        <p:nvSpPr>
          <p:cNvPr id="4" name="Content Placeholder 3">
            <a:extLst>
              <a:ext uri="{FF2B5EF4-FFF2-40B4-BE49-F238E27FC236}">
                <a16:creationId xmlns:a16="http://schemas.microsoft.com/office/drawing/2014/main" id="{DE75F332-BAEE-F166-ECA0-0AA80F9F558D}"/>
              </a:ext>
            </a:extLst>
          </p:cNvPr>
          <p:cNvSpPr>
            <a:spLocks noGrp="1"/>
          </p:cNvSpPr>
          <p:nvPr>
            <p:ph type="body" sz="quarter" idx="10"/>
          </p:nvPr>
        </p:nvSpPr>
        <p:spPr>
          <a:xfrm>
            <a:off x="584200" y="3535540"/>
            <a:ext cx="6037826" cy="3322460"/>
          </a:xfrm>
        </p:spPr>
        <p:txBody>
          <a:bodyPr wrap="square">
            <a:normAutofit/>
          </a:bodyPr>
          <a:lstStyle/>
          <a:p>
            <a:pPr marL="342900" indent="-342900">
              <a:buFont typeface="Arial" panose="020B0604020202020204" pitchFamily="34" charset="0"/>
              <a:buChar char="•"/>
            </a:pPr>
            <a:r>
              <a:rPr lang="en-US" dirty="0"/>
              <a:t>Sponsor: </a:t>
            </a:r>
          </a:p>
          <a:p>
            <a:pPr marL="342900" indent="-342900">
              <a:buFont typeface="Arial" panose="020B0604020202020204" pitchFamily="34" charset="0"/>
              <a:buChar char="•"/>
            </a:pPr>
            <a:r>
              <a:rPr lang="en-US" dirty="0"/>
              <a:t>Program Manager: </a:t>
            </a:r>
          </a:p>
          <a:p>
            <a:pPr marL="342900" indent="-342900">
              <a:buFont typeface="Arial" panose="020B0604020202020204" pitchFamily="34" charset="0"/>
              <a:buChar char="•"/>
            </a:pPr>
            <a:r>
              <a:rPr lang="en-US" dirty="0"/>
              <a:t>Technical Leads: </a:t>
            </a:r>
          </a:p>
          <a:p>
            <a:pPr marL="342900" indent="-342900">
              <a:buFont typeface="Arial" panose="020B0604020202020204" pitchFamily="34" charset="0"/>
              <a:buChar char="•"/>
            </a:pPr>
            <a:r>
              <a:rPr lang="en-US" dirty="0"/>
              <a:t>Team(s): </a:t>
            </a:r>
          </a:p>
        </p:txBody>
      </p:sp>
      <p:pic>
        <p:nvPicPr>
          <p:cNvPr id="3" name="Picture 2" descr="Network with pins">
            <a:extLst>
              <a:ext uri="{FF2B5EF4-FFF2-40B4-BE49-F238E27FC236}">
                <a16:creationId xmlns:a16="http://schemas.microsoft.com/office/drawing/2014/main" id="{07EB96E5-FF87-3170-AD97-58BAFB6E4F39}"/>
              </a:ext>
            </a:extLst>
          </p:cNvPr>
          <p:cNvPicPr>
            <a:picLocks noChangeAspect="1"/>
          </p:cNvPicPr>
          <p:nvPr/>
        </p:nvPicPr>
        <p:blipFill>
          <a:blip r:embed="rId3"/>
          <a:stretch>
            <a:fillRect/>
          </a:stretch>
        </p:blipFill>
        <p:spPr>
          <a:xfrm>
            <a:off x="4193170" y="769233"/>
            <a:ext cx="7998830" cy="5319534"/>
          </a:xfrm>
          <a:prstGeom prst="rect">
            <a:avLst/>
          </a:prstGeom>
        </p:spPr>
      </p:pic>
    </p:spTree>
    <p:extLst>
      <p:ext uri="{BB962C8B-B14F-4D97-AF65-F5344CB8AC3E}">
        <p14:creationId xmlns:p14="http://schemas.microsoft.com/office/powerpoint/2010/main" val="39846842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CE88B-82CE-DC34-040B-F00B28176CE2}"/>
              </a:ext>
            </a:extLst>
          </p:cNvPr>
          <p:cNvSpPr>
            <a:spLocks noGrp="1"/>
          </p:cNvSpPr>
          <p:nvPr>
            <p:ph type="title"/>
          </p:nvPr>
        </p:nvSpPr>
        <p:spPr>
          <a:xfrm>
            <a:off x="588263" y="457200"/>
            <a:ext cx="11018520" cy="553998"/>
          </a:xfrm>
        </p:spPr>
        <p:txBody>
          <a:bodyPr wrap="square" anchor="ctr">
            <a:normAutofit/>
          </a:bodyPr>
          <a:lstStyle/>
          <a:p>
            <a:r>
              <a:rPr lang="en-US"/>
              <a:t>Objectives and Responsibilities</a:t>
            </a:r>
          </a:p>
        </p:txBody>
      </p:sp>
      <p:pic>
        <p:nvPicPr>
          <p:cNvPr id="5" name="Content Placeholder 4">
            <a:extLst>
              <a:ext uri="{FF2B5EF4-FFF2-40B4-BE49-F238E27FC236}">
                <a16:creationId xmlns:a16="http://schemas.microsoft.com/office/drawing/2014/main" id="{CA51B7BB-BE62-47E1-B520-A5FE34D5BC36}"/>
              </a:ext>
            </a:extLst>
          </p:cNvPr>
          <p:cNvPicPr>
            <a:picLocks noGrp="1" noChangeAspect="1"/>
          </p:cNvPicPr>
          <p:nvPr>
            <p:ph sz="quarter" idx="12"/>
          </p:nvPr>
        </p:nvPicPr>
        <p:blipFill>
          <a:blip r:embed="rId3"/>
          <a:stretch>
            <a:fillRect/>
          </a:stretch>
        </p:blipFill>
        <p:spPr>
          <a:xfrm>
            <a:off x="584200" y="1897657"/>
            <a:ext cx="5211763" cy="3908822"/>
          </a:xfrm>
          <a:noFill/>
        </p:spPr>
      </p:pic>
      <p:sp>
        <p:nvSpPr>
          <p:cNvPr id="4" name="Content Placeholder 3">
            <a:extLst>
              <a:ext uri="{FF2B5EF4-FFF2-40B4-BE49-F238E27FC236}">
                <a16:creationId xmlns:a16="http://schemas.microsoft.com/office/drawing/2014/main" id="{16C25EA7-C693-0448-9197-31C7E41D664A}"/>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Promoting GitHub CoPilot</a:t>
            </a:r>
          </a:p>
          <a:p>
            <a:pPr marL="0" lvl="1" indent="0">
              <a:buNone/>
            </a:pPr>
            <a:r>
              <a:rPr lang="en-US" sz="1400"/>
              <a:t>The COE team aims to promote the use of GitHub CoPilot to enhance coding efficiency and collaboration among developers.</a:t>
            </a:r>
          </a:p>
          <a:p>
            <a:pPr marL="0" indent="0">
              <a:spcBef>
                <a:spcPts val="2500"/>
              </a:spcBef>
              <a:buNone/>
            </a:pPr>
            <a:r>
              <a:rPr lang="en-US" sz="1400" b="1"/>
              <a:t>Providing Support and Resources</a:t>
            </a:r>
          </a:p>
          <a:p>
            <a:pPr marL="0" lvl="1" indent="0">
              <a:buNone/>
            </a:pPr>
            <a:r>
              <a:rPr lang="en-US" sz="1400"/>
              <a:t>Providing support and essential resources to users is crucial for maximizing the benefits of GitHub CoPilot.</a:t>
            </a:r>
          </a:p>
          <a:p>
            <a:pPr marL="0" indent="0">
              <a:spcBef>
                <a:spcPts val="2500"/>
              </a:spcBef>
              <a:buNone/>
            </a:pPr>
            <a:r>
              <a:rPr lang="en-US" sz="1400" b="1"/>
              <a:t>Gathering User Feedback</a:t>
            </a:r>
          </a:p>
          <a:p>
            <a:pPr marL="0" lvl="1" indent="0">
              <a:buNone/>
            </a:pPr>
            <a:r>
              <a:rPr lang="en-US" sz="1400"/>
              <a:t>Collecting user feedback is vital to enhance the tool's effectiveness and ensure it meets users' needs and expectations.</a:t>
            </a:r>
          </a:p>
        </p:txBody>
      </p:sp>
    </p:spTree>
    <p:extLst>
      <p:ext uri="{BB962C8B-B14F-4D97-AF65-F5344CB8AC3E}">
        <p14:creationId xmlns:p14="http://schemas.microsoft.com/office/powerpoint/2010/main" val="2342088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E475-93B1-A007-91CA-8BCE0466BA6B}"/>
              </a:ext>
            </a:extLst>
          </p:cNvPr>
          <p:cNvSpPr>
            <a:spLocks noGrp="1"/>
          </p:cNvSpPr>
          <p:nvPr>
            <p:ph type="title"/>
          </p:nvPr>
        </p:nvSpPr>
        <p:spPr>
          <a:xfrm>
            <a:off x="588263" y="457200"/>
            <a:ext cx="11018520" cy="553998"/>
          </a:xfrm>
        </p:spPr>
        <p:txBody>
          <a:bodyPr wrap="square" anchor="ctr">
            <a:normAutofit/>
          </a:bodyPr>
          <a:lstStyle/>
          <a:p>
            <a:r>
              <a:rPr lang="en-US"/>
              <a:t>Timeline for Rollout</a:t>
            </a:r>
          </a:p>
        </p:txBody>
      </p:sp>
      <p:sp>
        <p:nvSpPr>
          <p:cNvPr id="4" name="Content Placeholder 3">
            <a:extLst>
              <a:ext uri="{FF2B5EF4-FFF2-40B4-BE49-F238E27FC236}">
                <a16:creationId xmlns:a16="http://schemas.microsoft.com/office/drawing/2014/main" id="{72254BC1-BA8F-BA12-44A0-1C710EFD81C2}"/>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 y="1435100"/>
            <a:ext cx="5211763" cy="4833937"/>
          </a:xfrm>
        </p:spPr>
        <p:txBody>
          <a:bodyPr>
            <a:normAutofit/>
          </a:bodyPr>
          <a:lstStyle/>
          <a:p>
            <a:pPr marL="0" indent="0">
              <a:spcBef>
                <a:spcPts val="2500"/>
              </a:spcBef>
              <a:buNone/>
            </a:pPr>
            <a:r>
              <a:rPr lang="en-US" sz="1400" b="1"/>
              <a:t>Phased Rollout Approach</a:t>
            </a:r>
          </a:p>
          <a:p>
            <a:pPr marL="0" lvl="1" indent="0">
              <a:buNone/>
            </a:pPr>
            <a:r>
              <a:rPr lang="en-US" sz="1400"/>
              <a:t>The rollout will occur in distinct phases to manage the implementation process effectively and ensure user readiness.</a:t>
            </a:r>
          </a:p>
          <a:p>
            <a:pPr marL="0" indent="0">
              <a:spcBef>
                <a:spcPts val="2500"/>
              </a:spcBef>
              <a:buNone/>
            </a:pPr>
            <a:r>
              <a:rPr lang="en-US" sz="1400" b="1"/>
              <a:t>Initial Training Sessions</a:t>
            </a:r>
          </a:p>
          <a:p>
            <a:pPr marL="0" lvl="1" indent="0">
              <a:buNone/>
            </a:pPr>
            <a:r>
              <a:rPr lang="en-US" sz="1400"/>
              <a:t>Key milestones include initial training sessions designed to equip users with the necessary skills to use GitHub CoPilot effectively.</a:t>
            </a:r>
          </a:p>
          <a:p>
            <a:pPr marL="0" indent="0">
              <a:spcBef>
                <a:spcPts val="2500"/>
              </a:spcBef>
              <a:buNone/>
            </a:pPr>
            <a:r>
              <a:rPr lang="en-US" sz="1400" b="1"/>
              <a:t>User Onboarding</a:t>
            </a:r>
          </a:p>
          <a:p>
            <a:pPr marL="0" lvl="1" indent="0">
              <a:buNone/>
            </a:pPr>
            <a:r>
              <a:rPr lang="en-US" sz="1400"/>
              <a:t>User onboarding will be a major milestone, aimed at integrating all users into the GitHub CoPilot environment smoothly.</a:t>
            </a:r>
          </a:p>
          <a:p>
            <a:pPr marL="0" indent="0">
              <a:spcBef>
                <a:spcPts val="2500"/>
              </a:spcBef>
              <a:buNone/>
            </a:pPr>
            <a:r>
              <a:rPr lang="en-US" sz="1400" b="1"/>
              <a:t>Ongoing Support</a:t>
            </a:r>
          </a:p>
          <a:p>
            <a:pPr marL="0" lvl="1" indent="0">
              <a:buNone/>
            </a:pPr>
            <a:r>
              <a:rPr lang="en-US" sz="1400"/>
              <a:t>Ongoing support will ensure that users have access to help and resources throughout the transition period.</a:t>
            </a:r>
          </a:p>
        </p:txBody>
      </p:sp>
      <p:pic>
        <p:nvPicPr>
          <p:cNvPr id="5" name="Content Placeholder 4" descr="http://2.bp.blogspot.com/_nfGE6pTtBkA/TVBSUyGQ7fI/AAAAAAAAADo/EhooIG5YSrc/s1600/competition%2Bbanner.jpg">
            <a:extLst>
              <a:ext uri="{FF2B5EF4-FFF2-40B4-BE49-F238E27FC236}">
                <a16:creationId xmlns:a16="http://schemas.microsoft.com/office/drawing/2014/main" id="{9E1FCD38-63A6-423B-B99D-7CC9AFB2F3F4}"/>
              </a:ext>
            </a:extLst>
          </p:cNvPr>
          <p:cNvPicPr>
            <a:picLocks noGrp="1" noChangeAspect="1"/>
          </p:cNvPicPr>
          <p:nvPr>
            <p:ph sz="quarter" idx="13"/>
          </p:nvPr>
        </p:nvPicPr>
        <p:blipFill>
          <a:blip r:embed="rId3"/>
          <a:stretch>
            <a:fillRect/>
          </a:stretch>
        </p:blipFill>
        <p:spPr>
          <a:xfrm>
            <a:off x="6389688" y="1894681"/>
            <a:ext cx="5219700" cy="3914775"/>
          </a:xfrm>
          <a:noFill/>
        </p:spPr>
      </p:pic>
    </p:spTree>
    <p:extLst>
      <p:ext uri="{BB962C8B-B14F-4D97-AF65-F5344CB8AC3E}">
        <p14:creationId xmlns:p14="http://schemas.microsoft.com/office/powerpoint/2010/main" val="19433419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8433-33F8-0FAE-720B-7D8AC1231377}"/>
              </a:ext>
            </a:extLst>
          </p:cNvPr>
          <p:cNvSpPr>
            <a:spLocks noGrp="1"/>
          </p:cNvSpPr>
          <p:nvPr>
            <p:ph type="title"/>
          </p:nvPr>
        </p:nvSpPr>
        <p:spPr>
          <a:xfrm>
            <a:off x="588263" y="457200"/>
            <a:ext cx="11018520" cy="553998"/>
          </a:xfrm>
        </p:spPr>
        <p:txBody>
          <a:bodyPr wrap="square" anchor="ctr">
            <a:normAutofit/>
          </a:bodyPr>
          <a:lstStyle/>
          <a:p>
            <a:r>
              <a:rPr lang="en-US"/>
              <a:t>Usage Guidelines and Resources</a:t>
            </a:r>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E6E98719-E385-4E6B-892D-FC2AEA62D9B3}"/>
              </a:ext>
            </a:extLst>
          </p:cNvPr>
          <p:cNvPicPr>
            <a:picLocks noGrp="1" noChangeAspect="1"/>
          </p:cNvPicPr>
          <p:nvPr>
            <p:ph sz="quarter" idx="12"/>
          </p:nvPr>
        </p:nvPicPr>
        <p:blipFill>
          <a:blip r:embed="rId3"/>
          <a:srcRect l="28032" r="2" b="2"/>
          <a:stretch/>
        </p:blipFill>
        <p:spPr>
          <a:xfrm>
            <a:off x="584200" y="1435100"/>
            <a:ext cx="5211763" cy="4833937"/>
          </a:xfrm>
          <a:noFill/>
        </p:spPr>
      </p:pic>
      <p:sp>
        <p:nvSpPr>
          <p:cNvPr id="4" name="Content Placeholder 3">
            <a:extLst>
              <a:ext uri="{FF2B5EF4-FFF2-40B4-BE49-F238E27FC236}">
                <a16:creationId xmlns:a16="http://schemas.microsoft.com/office/drawing/2014/main" id="{97FF402F-9ED1-5C37-75AE-8A804D41EEC6}"/>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Essential Guidelines</a:t>
            </a:r>
          </a:p>
          <a:p>
            <a:pPr marL="0" lvl="1" indent="0">
              <a:buNone/>
            </a:pPr>
            <a:r>
              <a:rPr lang="en-US" sz="1400"/>
              <a:t>This section outlines the key guidelines to follow when using GitHub CoPilot to maximize productivity and efficiency.</a:t>
            </a:r>
          </a:p>
          <a:p>
            <a:pPr marL="0" indent="0">
              <a:spcBef>
                <a:spcPts val="2500"/>
              </a:spcBef>
              <a:buNone/>
            </a:pPr>
            <a:r>
              <a:rPr lang="en-US" sz="1400" b="1"/>
              <a:t>Resources for Users</a:t>
            </a:r>
          </a:p>
          <a:p>
            <a:pPr marL="0" lvl="1" indent="0">
              <a:buNone/>
            </a:pPr>
            <a:r>
              <a:rPr lang="en-US" sz="1400"/>
              <a:t>We provide a selection of valuable resources, including tutorials, documentation, and community forums to support GitHub CoPilot users.</a:t>
            </a:r>
          </a:p>
          <a:p>
            <a:pPr marL="0" indent="0">
              <a:spcBef>
                <a:spcPts val="2500"/>
              </a:spcBef>
              <a:buNone/>
            </a:pPr>
            <a:r>
              <a:rPr lang="en-US" sz="1400" b="1"/>
              <a:t>Maximizing Tool Utilization</a:t>
            </a:r>
          </a:p>
          <a:p>
            <a:pPr marL="0" lvl="1" indent="0">
              <a:buNone/>
            </a:pPr>
            <a:r>
              <a:rPr lang="en-US" sz="1400"/>
              <a:t>Learn how to leverage GitHub CoPilot features effectively to enhance your coding experience and project outcomes.</a:t>
            </a:r>
          </a:p>
        </p:txBody>
      </p:sp>
    </p:spTree>
    <p:extLst>
      <p:ext uri="{BB962C8B-B14F-4D97-AF65-F5344CB8AC3E}">
        <p14:creationId xmlns:p14="http://schemas.microsoft.com/office/powerpoint/2010/main" val="41605747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E410-FE6E-8B8D-CA76-38C93D28D1CA}"/>
              </a:ext>
            </a:extLst>
          </p:cNvPr>
          <p:cNvSpPr>
            <a:spLocks noGrp="1"/>
          </p:cNvSpPr>
          <p:nvPr>
            <p:ph type="title"/>
          </p:nvPr>
        </p:nvSpPr>
        <p:spPr>
          <a:xfrm>
            <a:off x="588263" y="457200"/>
            <a:ext cx="11018520" cy="553998"/>
          </a:xfrm>
        </p:spPr>
        <p:txBody>
          <a:bodyPr wrap="square" anchor="ctr">
            <a:normAutofit/>
          </a:bodyPr>
          <a:lstStyle/>
          <a:p>
            <a:r>
              <a:rPr lang="en-US"/>
              <a:t>Best Practices for Using CoPilot</a:t>
            </a:r>
          </a:p>
        </p:txBody>
      </p:sp>
      <p:pic>
        <p:nvPicPr>
          <p:cNvPr id="5" name="Content Placeholder 4" descr="young man sitting in front of his computer, programming. the code he is working on can be seen through the screen.">
            <a:extLst>
              <a:ext uri="{FF2B5EF4-FFF2-40B4-BE49-F238E27FC236}">
                <a16:creationId xmlns:a16="http://schemas.microsoft.com/office/drawing/2014/main" id="{CFAE5BB6-9284-45C9-8C8E-73F97DF44268}"/>
              </a:ext>
            </a:extLst>
          </p:cNvPr>
          <p:cNvPicPr>
            <a:picLocks noGrp="1" noChangeAspect="1"/>
          </p:cNvPicPr>
          <p:nvPr>
            <p:ph sz="quarter" idx="12"/>
          </p:nvPr>
        </p:nvPicPr>
        <p:blipFill>
          <a:blip r:embed="rId3"/>
          <a:srcRect l="15390" r="12644" b="2"/>
          <a:stretch/>
        </p:blipFill>
        <p:spPr>
          <a:xfrm>
            <a:off x="584200" y="1435100"/>
            <a:ext cx="5211763" cy="4833937"/>
          </a:xfrm>
          <a:noFill/>
        </p:spPr>
      </p:pic>
      <p:sp>
        <p:nvSpPr>
          <p:cNvPr id="4" name="Content Placeholder 3">
            <a:extLst>
              <a:ext uri="{FF2B5EF4-FFF2-40B4-BE49-F238E27FC236}">
                <a16:creationId xmlns:a16="http://schemas.microsoft.com/office/drawing/2014/main" id="{4696ACA2-52F2-4928-723D-9D00D70AF51B}"/>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Leverage Suggestions</a:t>
            </a:r>
          </a:p>
          <a:p>
            <a:pPr marL="0" lvl="1" indent="0">
              <a:buNone/>
            </a:pPr>
            <a:r>
              <a:rPr lang="en-US" sz="1400"/>
              <a:t>Utilize code suggestions provided by CoPilot to enhance productivity and reduce coding time.</a:t>
            </a:r>
          </a:p>
          <a:p>
            <a:pPr marL="0" indent="0">
              <a:spcBef>
                <a:spcPts val="2500"/>
              </a:spcBef>
              <a:buNone/>
            </a:pPr>
            <a:r>
              <a:rPr lang="en-US" sz="1400" b="1"/>
              <a:t>Review Code Carefully</a:t>
            </a:r>
          </a:p>
          <a:p>
            <a:pPr marL="0" lvl="1" indent="0">
              <a:buNone/>
            </a:pPr>
            <a:r>
              <a:rPr lang="en-US" sz="1400"/>
              <a:t>Always review the generated code from CoPilot for accuracy and adherence to coding standards.</a:t>
            </a:r>
          </a:p>
          <a:p>
            <a:pPr marL="0" indent="0">
              <a:spcBef>
                <a:spcPts val="2500"/>
              </a:spcBef>
              <a:buNone/>
            </a:pPr>
            <a:r>
              <a:rPr lang="en-US" sz="1400" b="1"/>
              <a:t>Seamless Integration</a:t>
            </a:r>
          </a:p>
          <a:p>
            <a:pPr marL="0" lvl="1" indent="0">
              <a:buNone/>
            </a:pPr>
            <a:r>
              <a:rPr lang="en-US" sz="1400"/>
              <a:t>Integrate CoPilot into your coding workflow to maximize its potential and streamline development processes.</a:t>
            </a:r>
          </a:p>
        </p:txBody>
      </p:sp>
    </p:spTree>
    <p:extLst>
      <p:ext uri="{BB962C8B-B14F-4D97-AF65-F5344CB8AC3E}">
        <p14:creationId xmlns:p14="http://schemas.microsoft.com/office/powerpoint/2010/main" val="38200547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866E-9D72-F7EA-56A6-AB73FE876315}"/>
              </a:ext>
            </a:extLst>
          </p:cNvPr>
          <p:cNvSpPr>
            <a:spLocks noGrp="1"/>
          </p:cNvSpPr>
          <p:nvPr>
            <p:ph type="title"/>
          </p:nvPr>
        </p:nvSpPr>
        <p:spPr>
          <a:xfrm>
            <a:off x="588263" y="585788"/>
            <a:ext cx="11018520" cy="1115568"/>
          </a:xfrm>
        </p:spPr>
        <p:txBody>
          <a:bodyPr wrap="square" anchor="ctr">
            <a:normAutofit/>
          </a:bodyPr>
          <a:lstStyle/>
          <a:p>
            <a:r>
              <a:rPr lang="en-US"/>
              <a:t>Available Support and Resources</a:t>
            </a:r>
          </a:p>
        </p:txBody>
      </p:sp>
      <p:sp>
        <p:nvSpPr>
          <p:cNvPr id="26" name="Text Placeholder 2">
            <a:extLst>
              <a:ext uri="{FF2B5EF4-FFF2-40B4-BE49-F238E27FC236}">
                <a16:creationId xmlns:a16="http://schemas.microsoft.com/office/drawing/2014/main" id="{B9A6C269-0203-3AB4-9FEC-2E0CF55FFBCF}"/>
              </a:ext>
            </a:extLst>
          </p:cNvPr>
          <p:cNvSpPr>
            <a:spLocks noGrp="1"/>
          </p:cNvSpPr>
          <p:nvPr>
            <p:ph type="body" sz="quarter" idx="16"/>
          </p:nvPr>
        </p:nvSpPr>
        <p:spPr>
          <a:xfrm>
            <a:off x="292608" y="4800600"/>
            <a:ext cx="1801368" cy="1468437"/>
          </a:xfrm>
        </p:spPr>
        <p:txBody>
          <a:bodyPr/>
          <a:lstStyle/>
          <a:p>
            <a:endParaRPr lang="en-US"/>
          </a:p>
        </p:txBody>
      </p:sp>
      <p:pic>
        <p:nvPicPr>
          <p:cNvPr id="3" name="Picture 2" descr="Woman studying book in library">
            <a:extLst>
              <a:ext uri="{FF2B5EF4-FFF2-40B4-BE49-F238E27FC236}">
                <a16:creationId xmlns:a16="http://schemas.microsoft.com/office/drawing/2014/main" id="{3CC58E5C-063E-03FC-1E57-1FC8967A230C}"/>
              </a:ext>
            </a:extLst>
          </p:cNvPr>
          <p:cNvPicPr>
            <a:picLocks noChangeAspect="1"/>
          </p:cNvPicPr>
          <p:nvPr/>
        </p:nvPicPr>
        <p:blipFill>
          <a:blip r:embed="rId3"/>
          <a:srcRect l="15200" r="15200"/>
          <a:stretch/>
        </p:blipFill>
        <p:spPr>
          <a:xfrm>
            <a:off x="20" y="2286000"/>
            <a:ext cx="2386564" cy="2286000"/>
          </a:xfrm>
          <a:prstGeom prst="rect">
            <a:avLst/>
          </a:prstGeom>
          <a:noFill/>
        </p:spPr>
      </p:pic>
      <p:sp>
        <p:nvSpPr>
          <p:cNvPr id="27" name="Text Placeholder 4">
            <a:extLst>
              <a:ext uri="{FF2B5EF4-FFF2-40B4-BE49-F238E27FC236}">
                <a16:creationId xmlns:a16="http://schemas.microsoft.com/office/drawing/2014/main" id="{825A51F3-7D17-A693-39E7-3C556F4C3C0A}"/>
              </a:ext>
            </a:extLst>
          </p:cNvPr>
          <p:cNvSpPr>
            <a:spLocks noGrp="1"/>
          </p:cNvSpPr>
          <p:nvPr>
            <p:ph type="body" sz="quarter" idx="17"/>
          </p:nvPr>
        </p:nvSpPr>
        <p:spPr>
          <a:xfrm>
            <a:off x="2743962" y="4799409"/>
            <a:ext cx="1801368" cy="1472803"/>
          </a:xfrm>
        </p:spPr>
        <p:txBody>
          <a:bodyPr/>
          <a:lstStyle/>
          <a:p>
            <a:endParaRPr lang="en-US"/>
          </a:p>
        </p:txBody>
      </p:sp>
      <p:pic>
        <p:nvPicPr>
          <p:cNvPr id="7" name="Picture Placeholder 6" descr="Woman holding book in library">
            <a:extLst>
              <a:ext uri="{FF2B5EF4-FFF2-40B4-BE49-F238E27FC236}">
                <a16:creationId xmlns:a16="http://schemas.microsoft.com/office/drawing/2014/main" id="{8095A93A-3367-5211-7BE6-7529E48427D6}"/>
              </a:ext>
            </a:extLst>
          </p:cNvPr>
          <p:cNvPicPr>
            <a:picLocks noGrp="1" noChangeAspect="1"/>
          </p:cNvPicPr>
          <p:nvPr>
            <p:ph type="pic" sz="quarter" idx="14"/>
          </p:nvPr>
        </p:nvPicPr>
        <p:blipFill>
          <a:blip r:embed="rId4"/>
          <a:srcRect l="15116" r="15116"/>
          <a:stretch>
            <a:fillRect/>
          </a:stretch>
        </p:blipFill>
        <p:spPr>
          <a:xfrm>
            <a:off x="2451100" y="2286000"/>
            <a:ext cx="2387600" cy="2286000"/>
          </a:xfrm>
        </p:spPr>
      </p:pic>
      <p:sp>
        <p:nvSpPr>
          <p:cNvPr id="29" name="Text Placeholder 6">
            <a:extLst>
              <a:ext uri="{FF2B5EF4-FFF2-40B4-BE49-F238E27FC236}">
                <a16:creationId xmlns:a16="http://schemas.microsoft.com/office/drawing/2014/main" id="{1E69E083-F809-20D5-904D-8F9AD7C02C48}"/>
              </a:ext>
            </a:extLst>
          </p:cNvPr>
          <p:cNvSpPr>
            <a:spLocks noGrp="1"/>
          </p:cNvSpPr>
          <p:nvPr>
            <p:ph type="body" sz="quarter" idx="18"/>
          </p:nvPr>
        </p:nvSpPr>
        <p:spPr>
          <a:xfrm>
            <a:off x="5195316" y="4799410"/>
            <a:ext cx="1801368" cy="1469628"/>
          </a:xfrm>
        </p:spPr>
        <p:txBody>
          <a:bodyPr/>
          <a:lstStyle/>
          <a:p>
            <a:endParaRPr lang="en-US"/>
          </a:p>
        </p:txBody>
      </p:sp>
      <p:pic>
        <p:nvPicPr>
          <p:cNvPr id="10" name="Picture Placeholder 9" descr="Saint Isaac's Cathedral">
            <a:extLst>
              <a:ext uri="{FF2B5EF4-FFF2-40B4-BE49-F238E27FC236}">
                <a16:creationId xmlns:a16="http://schemas.microsoft.com/office/drawing/2014/main" id="{14B2B910-8282-108F-820B-D5E2F170C206}"/>
              </a:ext>
            </a:extLst>
          </p:cNvPr>
          <p:cNvPicPr>
            <a:picLocks noGrp="1" noChangeAspect="1"/>
          </p:cNvPicPr>
          <p:nvPr>
            <p:ph type="pic" sz="quarter" idx="15"/>
          </p:nvPr>
        </p:nvPicPr>
        <p:blipFill>
          <a:blip r:embed="rId5"/>
          <a:srcRect l="25521" r="25521"/>
          <a:stretch>
            <a:fillRect/>
          </a:stretch>
        </p:blipFill>
        <p:spPr>
          <a:xfrm>
            <a:off x="4902200" y="2286000"/>
            <a:ext cx="2387600" cy="2286000"/>
          </a:xfrm>
        </p:spPr>
      </p:pic>
      <p:sp>
        <p:nvSpPr>
          <p:cNvPr id="31" name="Text Placeholder 8">
            <a:extLst>
              <a:ext uri="{FF2B5EF4-FFF2-40B4-BE49-F238E27FC236}">
                <a16:creationId xmlns:a16="http://schemas.microsoft.com/office/drawing/2014/main" id="{AF29AA03-0F79-50D9-3680-5A29A651C7C6}"/>
              </a:ext>
            </a:extLst>
          </p:cNvPr>
          <p:cNvSpPr>
            <a:spLocks noGrp="1"/>
          </p:cNvSpPr>
          <p:nvPr>
            <p:ph type="body" sz="quarter" idx="20"/>
          </p:nvPr>
        </p:nvSpPr>
        <p:spPr>
          <a:xfrm>
            <a:off x="7646670" y="4799409"/>
            <a:ext cx="1801368" cy="1469629"/>
          </a:xfrm>
        </p:spPr>
        <p:txBody>
          <a:bodyPr/>
          <a:lstStyle/>
          <a:p>
            <a:endParaRPr lang="en-US"/>
          </a:p>
        </p:txBody>
      </p:sp>
      <p:pic>
        <p:nvPicPr>
          <p:cNvPr id="14" name="Picture Placeholder 13" descr="Abstract blurred public library with bookshelves">
            <a:extLst>
              <a:ext uri="{FF2B5EF4-FFF2-40B4-BE49-F238E27FC236}">
                <a16:creationId xmlns:a16="http://schemas.microsoft.com/office/drawing/2014/main" id="{504D6605-0A4B-E323-9E1C-3F7C70B4430C}"/>
              </a:ext>
            </a:extLst>
          </p:cNvPr>
          <p:cNvPicPr>
            <a:picLocks noGrp="1" noChangeAspect="1"/>
          </p:cNvPicPr>
          <p:nvPr>
            <p:ph type="pic" sz="quarter" idx="19"/>
          </p:nvPr>
        </p:nvPicPr>
        <p:blipFill>
          <a:blip r:embed="rId6"/>
          <a:srcRect l="15143" r="15143"/>
          <a:stretch>
            <a:fillRect/>
          </a:stretch>
        </p:blipFill>
        <p:spPr>
          <a:xfrm>
            <a:off x="7353300" y="2286000"/>
            <a:ext cx="2387600" cy="2286000"/>
          </a:xfrm>
        </p:spPr>
      </p:pic>
      <p:sp>
        <p:nvSpPr>
          <p:cNvPr id="33" name="Text Placeholder 10">
            <a:extLst>
              <a:ext uri="{FF2B5EF4-FFF2-40B4-BE49-F238E27FC236}">
                <a16:creationId xmlns:a16="http://schemas.microsoft.com/office/drawing/2014/main" id="{CA07D4E5-9723-0F68-29EA-88C9FBC7147E}"/>
              </a:ext>
            </a:extLst>
          </p:cNvPr>
          <p:cNvSpPr>
            <a:spLocks noGrp="1"/>
          </p:cNvSpPr>
          <p:nvPr>
            <p:ph type="body" sz="quarter" idx="22"/>
          </p:nvPr>
        </p:nvSpPr>
        <p:spPr>
          <a:xfrm>
            <a:off x="10098024" y="4799409"/>
            <a:ext cx="1801368" cy="1469629"/>
          </a:xfrm>
        </p:spPr>
        <p:txBody>
          <a:bodyPr/>
          <a:lstStyle/>
          <a:p>
            <a:endParaRPr lang="en-US"/>
          </a:p>
        </p:txBody>
      </p:sp>
      <p:pic>
        <p:nvPicPr>
          <p:cNvPr id="25" name="Picture Placeholder 24" descr="Close-up of bookshelves in a public library">
            <a:extLst>
              <a:ext uri="{FF2B5EF4-FFF2-40B4-BE49-F238E27FC236}">
                <a16:creationId xmlns:a16="http://schemas.microsoft.com/office/drawing/2014/main" id="{BFAC52A8-8359-2E98-E9A6-10F863010FC8}"/>
              </a:ext>
            </a:extLst>
          </p:cNvPr>
          <p:cNvPicPr>
            <a:picLocks noGrp="1" noChangeAspect="1"/>
          </p:cNvPicPr>
          <p:nvPr>
            <p:ph type="pic" sz="quarter" idx="21"/>
          </p:nvPr>
        </p:nvPicPr>
        <p:blipFill>
          <a:blip r:embed="rId7"/>
          <a:srcRect l="10042" r="10042"/>
          <a:stretch>
            <a:fillRect/>
          </a:stretch>
        </p:blipFill>
        <p:spPr/>
      </p:pic>
    </p:spTree>
    <p:extLst>
      <p:ext uri="{BB962C8B-B14F-4D97-AF65-F5344CB8AC3E}">
        <p14:creationId xmlns:p14="http://schemas.microsoft.com/office/powerpoint/2010/main" val="39607669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31640-1D64-DC05-7F51-C6A940B21162}"/>
              </a:ext>
            </a:extLst>
          </p:cNvPr>
          <p:cNvSpPr>
            <a:spLocks noGrp="1"/>
          </p:cNvSpPr>
          <p:nvPr>
            <p:ph type="title"/>
          </p:nvPr>
        </p:nvSpPr>
        <p:spPr>
          <a:xfrm>
            <a:off x="588263" y="457200"/>
            <a:ext cx="11018520" cy="553998"/>
          </a:xfrm>
        </p:spPr>
        <p:txBody>
          <a:bodyPr wrap="square" anchor="ctr">
            <a:normAutofit/>
          </a:bodyPr>
          <a:lstStyle/>
          <a:p>
            <a:r>
              <a:rPr lang="en-US"/>
              <a:t>Training and Onboarding</a:t>
            </a:r>
          </a:p>
        </p:txBody>
      </p:sp>
      <p:pic>
        <p:nvPicPr>
          <p:cNvPr id="5" name="Content Placeholder 4" descr="Business team brainstorming">
            <a:extLst>
              <a:ext uri="{FF2B5EF4-FFF2-40B4-BE49-F238E27FC236}">
                <a16:creationId xmlns:a16="http://schemas.microsoft.com/office/drawing/2014/main" id="{A50A3A24-3C43-4FD3-B19F-664FB1E2FD78}"/>
              </a:ext>
            </a:extLst>
          </p:cNvPr>
          <p:cNvPicPr>
            <a:picLocks noGrp="1" noChangeAspect="1"/>
          </p:cNvPicPr>
          <p:nvPr>
            <p:ph sz="quarter" idx="12"/>
          </p:nvPr>
        </p:nvPicPr>
        <p:blipFill>
          <a:blip r:embed="rId3"/>
          <a:srcRect l="21517" r="6518" b="2"/>
          <a:stretch/>
        </p:blipFill>
        <p:spPr>
          <a:xfrm>
            <a:off x="584200" y="1435100"/>
            <a:ext cx="5211763" cy="4833937"/>
          </a:xfrm>
          <a:noFill/>
        </p:spPr>
      </p:pic>
      <p:sp>
        <p:nvSpPr>
          <p:cNvPr id="4" name="Content Placeholder 3">
            <a:extLst>
              <a:ext uri="{FF2B5EF4-FFF2-40B4-BE49-F238E27FC236}">
                <a16:creationId xmlns:a16="http://schemas.microsoft.com/office/drawing/2014/main" id="{55CF65A2-381F-AE52-48C7-FC327DD9B51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Structured Training Sessions</a:t>
            </a:r>
          </a:p>
          <a:p>
            <a:pPr marL="0" lvl="1" indent="0">
              <a:buNone/>
            </a:pPr>
            <a:r>
              <a:rPr lang="en-US" sz="1400"/>
              <a:t>Structured training sessions are essential for effective onboarding. They help users learn and adapt to new tools confidently.</a:t>
            </a:r>
          </a:p>
          <a:p>
            <a:pPr marL="0" indent="0">
              <a:spcBef>
                <a:spcPts val="2500"/>
              </a:spcBef>
              <a:buNone/>
            </a:pPr>
            <a:r>
              <a:rPr lang="en-US" sz="1400" b="1"/>
              <a:t>Live Demos</a:t>
            </a:r>
          </a:p>
          <a:p>
            <a:pPr marL="0" lvl="1" indent="0">
              <a:buNone/>
            </a:pPr>
            <a:r>
              <a:rPr lang="en-US" sz="1400"/>
              <a:t>Live demos provide real-time insights and understanding of the tool, enhancing user experience and retention of information.</a:t>
            </a:r>
          </a:p>
          <a:p>
            <a:pPr marL="0" indent="0">
              <a:spcBef>
                <a:spcPts val="2500"/>
              </a:spcBef>
              <a:buNone/>
            </a:pPr>
            <a:r>
              <a:rPr lang="en-US" sz="1400" b="1"/>
              <a:t>Hands-On Exercises</a:t>
            </a:r>
          </a:p>
          <a:p>
            <a:pPr marL="0" lvl="1" indent="0">
              <a:buNone/>
            </a:pPr>
            <a:r>
              <a:rPr lang="en-US" sz="1400"/>
              <a:t>Hands-on exercises allow users to practice skills in a supportive environment, reinforcing their learning through practical application.</a:t>
            </a:r>
          </a:p>
          <a:p>
            <a:pPr marL="0" indent="0">
              <a:spcBef>
                <a:spcPts val="2500"/>
              </a:spcBef>
              <a:buNone/>
            </a:pPr>
            <a:r>
              <a:rPr lang="en-US" sz="1400" b="1"/>
              <a:t>Q&amp;A Sessions</a:t>
            </a:r>
          </a:p>
          <a:p>
            <a:pPr marL="0" lvl="1" indent="0">
              <a:buNone/>
            </a:pPr>
            <a:r>
              <a:rPr lang="en-US" sz="1400"/>
              <a:t>Q&amp;A sessions offer users the opportunity to clarify doubts and deepen their understanding of the tool being taught.</a:t>
            </a:r>
          </a:p>
        </p:txBody>
      </p:sp>
    </p:spTree>
    <p:extLst>
      <p:ext uri="{BB962C8B-B14F-4D97-AF65-F5344CB8AC3E}">
        <p14:creationId xmlns:p14="http://schemas.microsoft.com/office/powerpoint/2010/main" val="26311908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F6F3-F533-577A-3631-6300D3579790}"/>
              </a:ext>
            </a:extLst>
          </p:cNvPr>
          <p:cNvSpPr>
            <a:spLocks noGrp="1"/>
          </p:cNvSpPr>
          <p:nvPr>
            <p:ph type="title"/>
          </p:nvPr>
        </p:nvSpPr>
        <p:spPr>
          <a:xfrm>
            <a:off x="588263" y="457200"/>
            <a:ext cx="11018520" cy="553998"/>
          </a:xfrm>
        </p:spPr>
        <p:txBody>
          <a:bodyPr wrap="square" anchor="ctr">
            <a:normAutofit/>
          </a:bodyPr>
          <a:lstStyle/>
          <a:p>
            <a:r>
              <a:rPr lang="en-US"/>
              <a:t>Q&amp;A Session</a:t>
            </a:r>
          </a:p>
        </p:txBody>
      </p:sp>
      <p:pic>
        <p:nvPicPr>
          <p:cNvPr id="5" name="Content Placeholder 4" descr="Close-up of raised hands at office training with speaker out of focus in background">
            <a:extLst>
              <a:ext uri="{FF2B5EF4-FFF2-40B4-BE49-F238E27FC236}">
                <a16:creationId xmlns:a16="http://schemas.microsoft.com/office/drawing/2014/main" id="{FF452953-251D-47B5-B707-BAAF4BE7A1F4}"/>
              </a:ext>
            </a:extLst>
          </p:cNvPr>
          <p:cNvPicPr>
            <a:picLocks noGrp="1" noChangeAspect="1"/>
          </p:cNvPicPr>
          <p:nvPr>
            <p:ph sz="quarter" idx="12"/>
          </p:nvPr>
        </p:nvPicPr>
        <p:blipFill>
          <a:blip r:embed="rId3"/>
          <a:srcRect l="13152" r="14883" b="2"/>
          <a:stretch/>
        </p:blipFill>
        <p:spPr>
          <a:xfrm>
            <a:off x="584200" y="1435100"/>
            <a:ext cx="5211763" cy="4833937"/>
          </a:xfrm>
          <a:noFill/>
        </p:spPr>
      </p:pic>
      <p:sp>
        <p:nvSpPr>
          <p:cNvPr id="4" name="Content Placeholder 3">
            <a:extLst>
              <a:ext uri="{FF2B5EF4-FFF2-40B4-BE49-F238E27FC236}">
                <a16:creationId xmlns:a16="http://schemas.microsoft.com/office/drawing/2014/main" id="{27497A6B-AB23-64A1-60F9-6DF13255C130}"/>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Open Floor for Questions</a:t>
            </a:r>
          </a:p>
          <a:p>
            <a:pPr marL="0" lvl="1" indent="0">
              <a:buNone/>
            </a:pPr>
            <a:r>
              <a:rPr lang="en-US" sz="1400"/>
              <a:t>We encourage participants to ask questions regarding the topics discussed and to clarify any doubts.</a:t>
            </a:r>
          </a:p>
          <a:p>
            <a:pPr marL="0" indent="0">
              <a:spcBef>
                <a:spcPts val="2500"/>
              </a:spcBef>
              <a:buNone/>
            </a:pPr>
            <a:r>
              <a:rPr lang="en-US" sz="1400" b="1"/>
              <a:t>Discussion on Topics</a:t>
            </a:r>
          </a:p>
          <a:p>
            <a:pPr marL="0" lvl="1" indent="0">
              <a:buNone/>
            </a:pPr>
            <a:r>
              <a:rPr lang="en-US" sz="1400"/>
              <a:t>Feel free to discuss any topic we covered today, or any additional inquiries related to GitHub CoPilot.</a:t>
            </a:r>
          </a:p>
          <a:p>
            <a:pPr marL="0" indent="0">
              <a:spcBef>
                <a:spcPts val="2500"/>
              </a:spcBef>
              <a:buNone/>
            </a:pPr>
            <a:r>
              <a:rPr lang="en-US" sz="1400" b="1"/>
              <a:t>Encouraging Participation</a:t>
            </a:r>
          </a:p>
          <a:p>
            <a:pPr marL="0" lvl="1" indent="0">
              <a:buNone/>
            </a:pPr>
            <a:r>
              <a:rPr lang="en-US" sz="1400"/>
              <a:t>Active participation is encouraged for a more enriching session and to enhance understanding of the material.</a:t>
            </a:r>
          </a:p>
        </p:txBody>
      </p:sp>
    </p:spTree>
    <p:extLst>
      <p:ext uri="{BB962C8B-B14F-4D97-AF65-F5344CB8AC3E}">
        <p14:creationId xmlns:p14="http://schemas.microsoft.com/office/powerpoint/2010/main" val="16255785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59F1-8483-9C2E-0D3E-09C7C8F727F5}"/>
              </a:ext>
            </a:extLst>
          </p:cNvPr>
          <p:cNvSpPr>
            <a:spLocks noGrp="1"/>
          </p:cNvSpPr>
          <p:nvPr>
            <p:ph type="title"/>
          </p:nvPr>
        </p:nvSpPr>
        <p:spPr>
          <a:xfrm>
            <a:off x="585216" y="2309812"/>
            <a:ext cx="3182027" cy="3959225"/>
          </a:xfrm>
        </p:spPr>
        <p:txBody>
          <a:bodyPr wrap="square" anchor="t">
            <a:normAutofit/>
          </a:bodyPr>
          <a:lstStyle/>
          <a:p>
            <a:r>
              <a:rPr lang="en-US"/>
              <a:t>Conclusion</a:t>
            </a:r>
          </a:p>
        </p:txBody>
      </p:sp>
      <p:graphicFrame>
        <p:nvGraphicFramePr>
          <p:cNvPr id="7" name="Content Placeholder 2">
            <a:extLst>
              <a:ext uri="{FF2B5EF4-FFF2-40B4-BE49-F238E27FC236}">
                <a16:creationId xmlns:a16="http://schemas.microsoft.com/office/drawing/2014/main" id="{4C8AD582-9DD6-EB38-B5CE-D8B4E595CCE8}"/>
              </a:ext>
            </a:extLst>
          </p:cNvPr>
          <p:cNvGraphicFrame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356100" y="2309812"/>
          <a:ext cx="7253288" cy="3959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36168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B667-9425-577F-E2EB-67F9EC6C5C68}"/>
              </a:ext>
            </a:extLst>
          </p:cNvPr>
          <p:cNvSpPr>
            <a:spLocks noGrp="1"/>
          </p:cNvSpPr>
          <p:nvPr>
            <p:ph type="title"/>
          </p:nvPr>
        </p:nvSpPr>
        <p:spPr>
          <a:xfrm>
            <a:off x="588263" y="585788"/>
            <a:ext cx="3182027" cy="3118624"/>
          </a:xfrm>
        </p:spPr>
        <p:txBody>
          <a:bodyPr wrap="square" anchor="t">
            <a:normAutofit/>
          </a:bodyPr>
          <a:lstStyle/>
          <a:p>
            <a:r>
              <a:rPr lang="en-US"/>
              <a:t>Agenda for the Presentation</a:t>
            </a:r>
          </a:p>
        </p:txBody>
      </p:sp>
      <p:sp>
        <p:nvSpPr>
          <p:cNvPr id="3" name="Content Placeholder 2">
            <a:extLst>
              <a:ext uri="{FF2B5EF4-FFF2-40B4-BE49-F238E27FC236}">
                <a16:creationId xmlns:a16="http://schemas.microsoft.com/office/drawing/2014/main" id="{9E1558A0-FAEF-EDF0-A004-7572475491E5}"/>
              </a:ext>
            </a:extLst>
          </p:cNvPr>
          <p:cNvSpPr>
            <a:spLocks noGrp="1"/>
          </p:cNvSpPr>
          <p:nvPr>
            <p:ph type="body" sz="quarter" idx="11"/>
            <p:extLst>
              <p:ext uri="{E7BDC344-281C-4309-B0C6-D0EE65EED2A8}">
                <p202:designPr xmlns:p202="http://schemas.microsoft.com/office/powerpoint/2020/02/main">
                  <p202:designTagLst>
                    <p202:designTag name="ARCH:1:CLS" val="BulletedText"/>
                  </p202:designTagLst>
                </p202:designPr>
              </p:ext>
            </p:extLst>
          </p:nvPr>
        </p:nvSpPr>
        <p:spPr>
          <a:xfrm>
            <a:off x="4941888" y="585788"/>
            <a:ext cx="6667500" cy="5683249"/>
          </a:xfrm>
        </p:spPr>
        <p:txBody>
          <a:bodyPr wrap="square" anchor="t">
            <a:normAutofit/>
          </a:bodyPr>
          <a:lstStyle/>
          <a:p>
            <a:r>
              <a:rPr lang="en-US"/>
              <a:t>Introduction to GitHub CoPilot</a:t>
            </a:r>
          </a:p>
          <a:p>
            <a:r>
              <a:rPr lang="en-US"/>
              <a:t>Key benefits of using GitHub CoPilot</a:t>
            </a:r>
          </a:p>
          <a:p>
            <a:r>
              <a:rPr lang="en-US"/>
              <a:t>Overview of our COE team</a:t>
            </a:r>
          </a:p>
          <a:p>
            <a:r>
              <a:rPr lang="en-US"/>
              <a:t>Usage guidelines for GitHub CoPilot</a:t>
            </a:r>
          </a:p>
          <a:p>
            <a:r>
              <a:rPr lang="en-US"/>
              <a:t>Q&amp;A session to address inquiries</a:t>
            </a:r>
          </a:p>
        </p:txBody>
      </p:sp>
    </p:spTree>
    <p:extLst>
      <p:ext uri="{BB962C8B-B14F-4D97-AF65-F5344CB8AC3E}">
        <p14:creationId xmlns:p14="http://schemas.microsoft.com/office/powerpoint/2010/main" val="15863392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7198-51B9-5FB3-D680-4179F6076D73}"/>
              </a:ext>
            </a:extLst>
          </p:cNvPr>
          <p:cNvSpPr>
            <a:spLocks noGrp="1"/>
          </p:cNvSpPr>
          <p:nvPr>
            <p:ph type="title"/>
          </p:nvPr>
        </p:nvSpPr>
        <p:spPr>
          <a:xfrm>
            <a:off x="588263" y="457200"/>
            <a:ext cx="11018520" cy="553998"/>
          </a:xfrm>
        </p:spPr>
        <p:txBody>
          <a:bodyPr wrap="square" anchor="ctr">
            <a:normAutofit/>
          </a:bodyPr>
          <a:lstStyle/>
          <a:p>
            <a:r>
              <a:rPr lang="en-US"/>
              <a:t>Overview of GitHub CoPilot</a:t>
            </a:r>
          </a:p>
        </p:txBody>
      </p:sp>
      <p:pic>
        <p:nvPicPr>
          <p:cNvPr id="5" name="Content Placeholder 4" descr="Woman using a laptop">
            <a:extLst>
              <a:ext uri="{FF2B5EF4-FFF2-40B4-BE49-F238E27FC236}">
                <a16:creationId xmlns:a16="http://schemas.microsoft.com/office/drawing/2014/main" id="{DD428C5A-34C9-429D-9130-72083BAEA436}"/>
              </a:ext>
            </a:extLst>
          </p:cNvPr>
          <p:cNvPicPr>
            <a:picLocks noGrp="1" noChangeAspect="1"/>
          </p:cNvPicPr>
          <p:nvPr>
            <p:ph sz="quarter" idx="12"/>
          </p:nvPr>
        </p:nvPicPr>
        <p:blipFill>
          <a:blip r:embed="rId3"/>
          <a:srcRect l="18317" r="9717" b="2"/>
          <a:stretch/>
        </p:blipFill>
        <p:spPr>
          <a:xfrm>
            <a:off x="584200" y="1435100"/>
            <a:ext cx="5211763" cy="4833937"/>
          </a:xfrm>
          <a:noFill/>
        </p:spPr>
      </p:pic>
      <p:sp>
        <p:nvSpPr>
          <p:cNvPr id="4" name="Content Placeholder 3">
            <a:extLst>
              <a:ext uri="{FF2B5EF4-FFF2-40B4-BE49-F238E27FC236}">
                <a16:creationId xmlns:a16="http://schemas.microsoft.com/office/drawing/2014/main" id="{1E86C08B-93E1-2E60-3242-5597D303085D}"/>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What is GitHub CoPilot?</a:t>
            </a:r>
          </a:p>
          <a:p>
            <a:pPr marL="0" lvl="1" indent="0">
              <a:buNone/>
            </a:pPr>
            <a:r>
              <a:rPr lang="en-US" sz="1400"/>
              <a:t>GitHub CoPilot is an AI-powered coding assistant designed to help developers write code more efficiently.</a:t>
            </a:r>
          </a:p>
          <a:p>
            <a:pPr marL="0" indent="0">
              <a:spcBef>
                <a:spcPts val="2500"/>
              </a:spcBef>
              <a:buNone/>
            </a:pPr>
            <a:r>
              <a:rPr lang="en-US" sz="1400" b="1"/>
              <a:t>Functionality Overview</a:t>
            </a:r>
          </a:p>
          <a:p>
            <a:pPr marL="0" lvl="1" indent="0">
              <a:buNone/>
            </a:pPr>
            <a:r>
              <a:rPr lang="en-US" sz="1400"/>
              <a:t>It provides code suggestions, auto-completion, and context-aware assistance to streamline the coding process.</a:t>
            </a:r>
          </a:p>
          <a:p>
            <a:pPr marL="0" indent="0">
              <a:spcBef>
                <a:spcPts val="2500"/>
              </a:spcBef>
              <a:buNone/>
            </a:pPr>
            <a:r>
              <a:rPr lang="en-US" sz="1400" b="1"/>
              <a:t>Benefits for Developers</a:t>
            </a:r>
          </a:p>
          <a:p>
            <a:pPr marL="0" lvl="1" indent="0">
              <a:buNone/>
            </a:pPr>
            <a:r>
              <a:rPr lang="en-US" sz="1400"/>
              <a:t>CoPilot enhances productivity, reduces repetitive tasks, and helps developers learn new coding practices.</a:t>
            </a:r>
          </a:p>
        </p:txBody>
      </p:sp>
    </p:spTree>
    <p:extLst>
      <p:ext uri="{BB962C8B-B14F-4D97-AF65-F5344CB8AC3E}">
        <p14:creationId xmlns:p14="http://schemas.microsoft.com/office/powerpoint/2010/main" val="2717419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64D7-F3B8-D98C-D30D-11E3456173A2}"/>
              </a:ext>
            </a:extLst>
          </p:cNvPr>
          <p:cNvSpPr>
            <a:spLocks noGrp="1"/>
          </p:cNvSpPr>
          <p:nvPr>
            <p:ph type="title"/>
          </p:nvPr>
        </p:nvSpPr>
        <p:spPr>
          <a:xfrm>
            <a:off x="588263" y="457200"/>
            <a:ext cx="11018520" cy="553998"/>
          </a:xfrm>
        </p:spPr>
        <p:txBody>
          <a:bodyPr wrap="square" anchor="ctr">
            <a:normAutofit/>
          </a:bodyPr>
          <a:lstStyle/>
          <a:p>
            <a:r>
              <a:rPr lang="en-US"/>
              <a:t>What Is GitHub CoPilot?</a:t>
            </a:r>
          </a:p>
        </p:txBody>
      </p:sp>
      <p:pic>
        <p:nvPicPr>
          <p:cNvPr id="5" name="Content Placeholder 4">
            <a:extLst>
              <a:ext uri="{FF2B5EF4-FFF2-40B4-BE49-F238E27FC236}">
                <a16:creationId xmlns:a16="http://schemas.microsoft.com/office/drawing/2014/main" id="{507D82F8-B92D-49E7-93DF-1B53667C8AC5}"/>
              </a:ext>
            </a:extLst>
          </p:cNvPr>
          <p:cNvPicPr>
            <a:picLocks noGrp="1" noChangeAspect="1"/>
          </p:cNvPicPr>
          <p:nvPr>
            <p:ph sz="quarter" idx="12"/>
          </p:nvPr>
        </p:nvPicPr>
        <p:blipFill>
          <a:blip r:embed="rId3"/>
          <a:stretch>
            <a:fillRect/>
          </a:stretch>
        </p:blipFill>
        <p:spPr>
          <a:xfrm>
            <a:off x="584200" y="2112643"/>
            <a:ext cx="5211763" cy="3478851"/>
          </a:xfrm>
          <a:noFill/>
        </p:spPr>
      </p:pic>
      <p:sp>
        <p:nvSpPr>
          <p:cNvPr id="4" name="Content Placeholder 3">
            <a:extLst>
              <a:ext uri="{FF2B5EF4-FFF2-40B4-BE49-F238E27FC236}">
                <a16:creationId xmlns:a16="http://schemas.microsoft.com/office/drawing/2014/main" id="{70D7E1F7-9DBC-A24E-E528-991DBCC3847F}"/>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AI-Powered Code Completion</a:t>
            </a:r>
          </a:p>
          <a:p>
            <a:pPr marL="0" lvl="1" indent="0">
              <a:buNone/>
            </a:pPr>
            <a:r>
              <a:rPr lang="en-US" sz="1400"/>
              <a:t>GitHub CoPilot utilizes AI technology to provide developers with code completion suggestions, enhancing productivity.</a:t>
            </a:r>
          </a:p>
          <a:p>
            <a:pPr marL="0" indent="0">
              <a:spcBef>
                <a:spcPts val="2500"/>
              </a:spcBef>
              <a:buNone/>
            </a:pPr>
            <a:r>
              <a:rPr lang="en-US" sz="1400" b="1"/>
              <a:t>Faster Development</a:t>
            </a:r>
          </a:p>
          <a:p>
            <a:pPr marL="0" lvl="1" indent="0">
              <a:buNone/>
            </a:pPr>
            <a:r>
              <a:rPr lang="en-US" sz="1400"/>
              <a:t>By suggesting code snippets, CoPilot enables developers to write code more quickly, reducing development time.</a:t>
            </a:r>
          </a:p>
          <a:p>
            <a:pPr marL="0" indent="0">
              <a:spcBef>
                <a:spcPts val="2500"/>
              </a:spcBef>
              <a:buNone/>
            </a:pPr>
            <a:r>
              <a:rPr lang="en-US" sz="1400" b="1"/>
              <a:t>Increased Accuracy</a:t>
            </a:r>
          </a:p>
          <a:p>
            <a:pPr marL="0" lvl="1" indent="0">
              <a:buNone/>
            </a:pPr>
            <a:r>
              <a:rPr lang="en-US" sz="1400"/>
              <a:t>CoPilot improves code accuracy by suggesting functions based on context, helping to reduce errors.</a:t>
            </a:r>
          </a:p>
        </p:txBody>
      </p:sp>
    </p:spTree>
    <p:extLst>
      <p:ext uri="{BB962C8B-B14F-4D97-AF65-F5344CB8AC3E}">
        <p14:creationId xmlns:p14="http://schemas.microsoft.com/office/powerpoint/2010/main" val="10476517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C155-85E3-5037-ECF9-84052635E3C5}"/>
              </a:ext>
            </a:extLst>
          </p:cNvPr>
          <p:cNvSpPr>
            <a:spLocks noGrp="1"/>
          </p:cNvSpPr>
          <p:nvPr>
            <p:ph type="title"/>
          </p:nvPr>
        </p:nvSpPr>
        <p:spPr>
          <a:xfrm>
            <a:off x="588263" y="457200"/>
            <a:ext cx="11018520" cy="553998"/>
          </a:xfrm>
        </p:spPr>
        <p:txBody>
          <a:bodyPr wrap="square" anchor="ctr">
            <a:normAutofit/>
          </a:bodyPr>
          <a:lstStyle/>
          <a:p>
            <a:r>
              <a:rPr lang="en-US"/>
              <a:t>Key Features</a:t>
            </a:r>
          </a:p>
        </p:txBody>
      </p:sp>
      <p:pic>
        <p:nvPicPr>
          <p:cNvPr id="5" name="Content Placeholder 4" descr="Computer script on a screen">
            <a:extLst>
              <a:ext uri="{FF2B5EF4-FFF2-40B4-BE49-F238E27FC236}">
                <a16:creationId xmlns:a16="http://schemas.microsoft.com/office/drawing/2014/main" id="{82018FCA-E79C-4284-B65B-595B21EF56B5}"/>
              </a:ext>
            </a:extLst>
          </p:cNvPr>
          <p:cNvPicPr>
            <a:picLocks noGrp="1" noChangeAspect="1"/>
          </p:cNvPicPr>
          <p:nvPr>
            <p:ph sz="quarter" idx="12"/>
          </p:nvPr>
        </p:nvPicPr>
        <p:blipFill>
          <a:blip r:embed="rId3"/>
          <a:srcRect r="28034" b="2"/>
          <a:stretch/>
        </p:blipFill>
        <p:spPr>
          <a:xfrm>
            <a:off x="584200" y="1435100"/>
            <a:ext cx="5211763" cy="4833937"/>
          </a:xfrm>
          <a:noFill/>
        </p:spPr>
      </p:pic>
      <p:sp>
        <p:nvSpPr>
          <p:cNvPr id="4" name="Content Placeholder 3">
            <a:extLst>
              <a:ext uri="{FF2B5EF4-FFF2-40B4-BE49-F238E27FC236}">
                <a16:creationId xmlns:a16="http://schemas.microsoft.com/office/drawing/2014/main" id="{A082C5EC-F7E3-735B-E43D-CCA60EC0FB07}"/>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Code Suggestions</a:t>
            </a:r>
          </a:p>
          <a:p>
            <a:pPr marL="0" lvl="1" indent="0">
              <a:buNone/>
            </a:pPr>
            <a:r>
              <a:rPr lang="en-US" sz="1400"/>
              <a:t>GitHub CoPilot provides intelligent code suggestions to help developers write code more efficiently and accurately.</a:t>
            </a:r>
          </a:p>
          <a:p>
            <a:pPr marL="0" indent="0">
              <a:spcBef>
                <a:spcPts val="2500"/>
              </a:spcBef>
              <a:buNone/>
            </a:pPr>
            <a:r>
              <a:rPr lang="en-US" sz="1400" b="1"/>
              <a:t>Multi-Language Support</a:t>
            </a:r>
          </a:p>
          <a:p>
            <a:pPr marL="0" lvl="1" indent="0">
              <a:buNone/>
            </a:pPr>
            <a:r>
              <a:rPr lang="en-US" sz="1400"/>
              <a:t>It supports multiple programming languages, allowing developers to work in their preferred language effortlessly.</a:t>
            </a:r>
          </a:p>
          <a:p>
            <a:pPr marL="0" indent="0">
              <a:spcBef>
                <a:spcPts val="2500"/>
              </a:spcBef>
              <a:buNone/>
            </a:pPr>
            <a:r>
              <a:rPr lang="en-US" sz="1400" b="1"/>
              <a:t>Customizable Completions</a:t>
            </a:r>
          </a:p>
          <a:p>
            <a:pPr marL="0" lvl="1" indent="0">
              <a:buNone/>
            </a:pPr>
            <a:r>
              <a:rPr lang="en-US" sz="1400"/>
              <a:t>Developers can customize code completions according to their coding style and preferences, enhancing productivity.</a:t>
            </a:r>
          </a:p>
          <a:p>
            <a:pPr marL="0" indent="0">
              <a:spcBef>
                <a:spcPts val="2500"/>
              </a:spcBef>
              <a:buNone/>
            </a:pPr>
            <a:r>
              <a:rPr lang="en-US" sz="1400" b="1"/>
              <a:t>Learning User's Style</a:t>
            </a:r>
          </a:p>
          <a:p>
            <a:pPr marL="0" lvl="1" indent="0">
              <a:buNone/>
            </a:pPr>
            <a:r>
              <a:rPr lang="en-US" sz="1400"/>
              <a:t>The tool learns from the user's coding style over time, adapting suggestions for a personalized experience.</a:t>
            </a:r>
          </a:p>
        </p:txBody>
      </p:sp>
    </p:spTree>
    <p:extLst>
      <p:ext uri="{BB962C8B-B14F-4D97-AF65-F5344CB8AC3E}">
        <p14:creationId xmlns:p14="http://schemas.microsoft.com/office/powerpoint/2010/main" val="5513445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3850-60A8-10DC-F8E8-A8E97BC9FDF0}"/>
              </a:ext>
            </a:extLst>
          </p:cNvPr>
          <p:cNvSpPr>
            <a:spLocks noGrp="1"/>
          </p:cNvSpPr>
          <p:nvPr>
            <p:ph type="title"/>
          </p:nvPr>
        </p:nvSpPr>
        <p:spPr>
          <a:xfrm>
            <a:off x="588263" y="457200"/>
            <a:ext cx="11018520" cy="553998"/>
          </a:xfrm>
        </p:spPr>
        <p:txBody>
          <a:bodyPr wrap="square" anchor="ctr">
            <a:normAutofit/>
          </a:bodyPr>
          <a:lstStyle/>
          <a:p>
            <a:r>
              <a:rPr lang="en-US"/>
              <a:t>Benefits of GitHub CoPilot</a:t>
            </a:r>
          </a:p>
        </p:txBody>
      </p:sp>
      <p:pic>
        <p:nvPicPr>
          <p:cNvPr id="5" name="Content Placeholder 4">
            <a:extLst>
              <a:ext uri="{FF2B5EF4-FFF2-40B4-BE49-F238E27FC236}">
                <a16:creationId xmlns:a16="http://schemas.microsoft.com/office/drawing/2014/main" id="{88514486-F3EF-4469-B36B-D02138449979}"/>
              </a:ext>
            </a:extLst>
          </p:cNvPr>
          <p:cNvPicPr>
            <a:picLocks noGrp="1" noChangeAspect="1"/>
          </p:cNvPicPr>
          <p:nvPr>
            <p:ph sz="quarter" idx="12"/>
          </p:nvPr>
        </p:nvPicPr>
        <p:blipFill>
          <a:blip r:embed="rId3"/>
          <a:stretch>
            <a:fillRect/>
          </a:stretch>
        </p:blipFill>
        <p:spPr>
          <a:xfrm>
            <a:off x="1443822" y="1435100"/>
            <a:ext cx="3492519" cy="4833937"/>
          </a:xfrm>
          <a:noFill/>
        </p:spPr>
      </p:pic>
      <p:sp>
        <p:nvSpPr>
          <p:cNvPr id="4" name="Content Placeholder 3">
            <a:extLst>
              <a:ext uri="{FF2B5EF4-FFF2-40B4-BE49-F238E27FC236}">
                <a16:creationId xmlns:a16="http://schemas.microsoft.com/office/drawing/2014/main" id="{6BC9F948-3FBF-57BA-9CEC-399E1A31613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Enhanced Coding Efficiency</a:t>
            </a:r>
          </a:p>
          <a:p>
            <a:pPr marL="0" lvl="1" indent="0">
              <a:buNone/>
            </a:pPr>
            <a:r>
              <a:rPr lang="en-US" sz="1400"/>
              <a:t>GitHub CoPilot helps developers write code faster by providing intelligent code suggestions and autocompletions.</a:t>
            </a:r>
          </a:p>
          <a:p>
            <a:pPr marL="0" indent="0">
              <a:spcBef>
                <a:spcPts val="2500"/>
              </a:spcBef>
              <a:buNone/>
            </a:pPr>
            <a:r>
              <a:rPr lang="en-US" sz="1400" b="1"/>
              <a:t>Improved Productivity</a:t>
            </a:r>
          </a:p>
          <a:p>
            <a:pPr marL="0" lvl="1" indent="0">
              <a:buNone/>
            </a:pPr>
            <a:r>
              <a:rPr lang="en-US" sz="1400"/>
              <a:t>By automating repetitive tasks, GitHub CoPilot allows developers to focus on more critical aspects of their projects, improving overall productivity.</a:t>
            </a:r>
          </a:p>
          <a:p>
            <a:pPr marL="0" indent="0">
              <a:spcBef>
                <a:spcPts val="2500"/>
              </a:spcBef>
              <a:buNone/>
            </a:pPr>
            <a:r>
              <a:rPr lang="en-US" sz="1400" b="1"/>
              <a:t>Collaboration Benefits</a:t>
            </a:r>
          </a:p>
          <a:p>
            <a:pPr marL="0" lvl="1" indent="0">
              <a:buNone/>
            </a:pPr>
            <a:r>
              <a:rPr lang="en-US" sz="1400"/>
              <a:t>GitHub CoPilot facilitates better collaboration among team members by ensuring consistent code quality and standards across the project.</a:t>
            </a:r>
          </a:p>
        </p:txBody>
      </p:sp>
    </p:spTree>
    <p:extLst>
      <p:ext uri="{BB962C8B-B14F-4D97-AF65-F5344CB8AC3E}">
        <p14:creationId xmlns:p14="http://schemas.microsoft.com/office/powerpoint/2010/main" val="14076939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4D7-89B4-FE75-7751-2FF8A2085543}"/>
              </a:ext>
            </a:extLst>
          </p:cNvPr>
          <p:cNvSpPr>
            <a:spLocks noGrp="1"/>
          </p:cNvSpPr>
          <p:nvPr>
            <p:ph type="title"/>
          </p:nvPr>
        </p:nvSpPr>
        <p:spPr>
          <a:xfrm>
            <a:off x="588263" y="457200"/>
            <a:ext cx="11018520" cy="553998"/>
          </a:xfrm>
        </p:spPr>
        <p:txBody>
          <a:bodyPr wrap="square" anchor="ctr">
            <a:normAutofit/>
          </a:bodyPr>
          <a:lstStyle/>
          <a:p>
            <a:r>
              <a:rPr lang="en-US"/>
              <a:t>Enhanced Productivity</a:t>
            </a:r>
          </a:p>
        </p:txBody>
      </p:sp>
      <p:pic>
        <p:nvPicPr>
          <p:cNvPr id="5" name="Content Placeholder 4" descr="Young Asian woman software developers mentor leader manager talking to executive team analyzing source code in office at night. Programmer development concept.">
            <a:extLst>
              <a:ext uri="{FF2B5EF4-FFF2-40B4-BE49-F238E27FC236}">
                <a16:creationId xmlns:a16="http://schemas.microsoft.com/office/drawing/2014/main" id="{474CBCD6-9A9C-4669-803F-9379C6AF2876}"/>
              </a:ext>
            </a:extLst>
          </p:cNvPr>
          <p:cNvPicPr>
            <a:picLocks noGrp="1" noChangeAspect="1"/>
          </p:cNvPicPr>
          <p:nvPr>
            <p:ph sz="quarter" idx="12"/>
          </p:nvPr>
        </p:nvPicPr>
        <p:blipFill>
          <a:blip r:embed="rId3"/>
          <a:stretch>
            <a:fillRect/>
          </a:stretch>
        </p:blipFill>
        <p:spPr>
          <a:xfrm>
            <a:off x="584200" y="2386261"/>
            <a:ext cx="5211763" cy="2931616"/>
          </a:xfrm>
          <a:noFill/>
        </p:spPr>
      </p:pic>
      <p:sp>
        <p:nvSpPr>
          <p:cNvPr id="4" name="Content Placeholder 3">
            <a:extLst>
              <a:ext uri="{FF2B5EF4-FFF2-40B4-BE49-F238E27FC236}">
                <a16:creationId xmlns:a16="http://schemas.microsoft.com/office/drawing/2014/main" id="{800A05F2-6935-1AA9-2BAA-BF888B76B5BE}"/>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Boilerplate Code Reduction</a:t>
            </a:r>
          </a:p>
          <a:p>
            <a:pPr marL="0" lvl="1" indent="0">
              <a:buNone/>
            </a:pPr>
            <a:r>
              <a:rPr lang="en-US" sz="1400"/>
              <a:t>GitHub CoPilot helps eliminate repetitive boilerplate code, saving developers valuable time in their coding workflow.</a:t>
            </a:r>
          </a:p>
          <a:p>
            <a:pPr marL="0" indent="0">
              <a:spcBef>
                <a:spcPts val="2500"/>
              </a:spcBef>
              <a:buNone/>
            </a:pPr>
            <a:r>
              <a:rPr lang="en-US" sz="1400" b="1"/>
              <a:t>Focus on Complex Tasks</a:t>
            </a:r>
          </a:p>
          <a:p>
            <a:pPr marL="0" lvl="1" indent="0">
              <a:buNone/>
            </a:pPr>
            <a:r>
              <a:rPr lang="en-US" sz="1400"/>
              <a:t>By minimizing distractions from boilerplate tasks, developers can concentrate on more complex problems and innovative solutions.</a:t>
            </a:r>
          </a:p>
          <a:p>
            <a:pPr marL="0" indent="0">
              <a:spcBef>
                <a:spcPts val="2500"/>
              </a:spcBef>
              <a:buNone/>
            </a:pPr>
            <a:r>
              <a:rPr lang="en-US" sz="1400" b="1"/>
              <a:t>Quicker Project Completion</a:t>
            </a:r>
          </a:p>
          <a:p>
            <a:pPr marL="0" lvl="1" indent="0">
              <a:buNone/>
            </a:pPr>
            <a:r>
              <a:rPr lang="en-US" sz="1400"/>
              <a:t>With enhanced productivity, projects can be completed faster, leading to timely delivery and improved project outcomes.</a:t>
            </a:r>
          </a:p>
        </p:txBody>
      </p:sp>
    </p:spTree>
    <p:extLst>
      <p:ext uri="{BB962C8B-B14F-4D97-AF65-F5344CB8AC3E}">
        <p14:creationId xmlns:p14="http://schemas.microsoft.com/office/powerpoint/2010/main" val="3466906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5D29-E983-29A4-D3A3-436D04971E12}"/>
              </a:ext>
            </a:extLst>
          </p:cNvPr>
          <p:cNvSpPr>
            <a:spLocks noGrp="1"/>
          </p:cNvSpPr>
          <p:nvPr>
            <p:ph type="title"/>
          </p:nvPr>
        </p:nvSpPr>
        <p:spPr>
          <a:xfrm>
            <a:off x="588263" y="457200"/>
            <a:ext cx="11018520" cy="553998"/>
          </a:xfrm>
        </p:spPr>
        <p:txBody>
          <a:bodyPr wrap="square" anchor="ctr">
            <a:normAutofit/>
          </a:bodyPr>
          <a:lstStyle/>
          <a:p>
            <a:r>
              <a:rPr lang="en-US"/>
              <a:t>Error Reduction</a:t>
            </a:r>
          </a:p>
        </p:txBody>
      </p:sp>
      <p:pic>
        <p:nvPicPr>
          <p:cNvPr id="5" name="Content Placeholder 4" descr="A man stands in front of a wall that is illuminated with numbers in a row, which are being shown against a black wall. It gives an interesting effect.">
            <a:extLst>
              <a:ext uri="{FF2B5EF4-FFF2-40B4-BE49-F238E27FC236}">
                <a16:creationId xmlns:a16="http://schemas.microsoft.com/office/drawing/2014/main" id="{730EBF98-6E01-4794-B765-5133D7E8824A}"/>
              </a:ext>
            </a:extLst>
          </p:cNvPr>
          <p:cNvPicPr>
            <a:picLocks noGrp="1" noChangeAspect="1"/>
          </p:cNvPicPr>
          <p:nvPr>
            <p:ph sz="quarter" idx="12"/>
          </p:nvPr>
        </p:nvPicPr>
        <p:blipFill>
          <a:blip r:embed="rId3"/>
          <a:stretch>
            <a:fillRect/>
          </a:stretch>
        </p:blipFill>
        <p:spPr>
          <a:xfrm>
            <a:off x="584200" y="2125672"/>
            <a:ext cx="5211763" cy="3452792"/>
          </a:xfrm>
          <a:noFill/>
        </p:spPr>
      </p:pic>
      <p:sp>
        <p:nvSpPr>
          <p:cNvPr id="4" name="Content Placeholder 3">
            <a:extLst>
              <a:ext uri="{FF2B5EF4-FFF2-40B4-BE49-F238E27FC236}">
                <a16:creationId xmlns:a16="http://schemas.microsoft.com/office/drawing/2014/main" id="{8CB38056-9C75-D9DA-A335-6DED3DF38057}"/>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Intelligent Code Suggestions</a:t>
            </a:r>
          </a:p>
          <a:p>
            <a:pPr marL="0" lvl="1" indent="0">
              <a:buNone/>
            </a:pPr>
            <a:r>
              <a:rPr lang="en-US" sz="1400"/>
              <a:t>GitHub CoPilot provides intelligent code suggestions that assist developers in writing error-free code quickly and efficiently.</a:t>
            </a:r>
          </a:p>
          <a:p>
            <a:pPr marL="0" indent="0">
              <a:spcBef>
                <a:spcPts val="2500"/>
              </a:spcBef>
              <a:buNone/>
            </a:pPr>
            <a:r>
              <a:rPr lang="en-US" sz="1400" b="1"/>
              <a:t>Minimizing Coding Errors</a:t>
            </a:r>
          </a:p>
          <a:p>
            <a:pPr marL="0" lvl="1" indent="0">
              <a:buNone/>
            </a:pPr>
            <a:r>
              <a:rPr lang="en-US" sz="1400"/>
              <a:t>By minimizing coding errors, GitHub CoPilot significantly enhances the development process and reduces debugging time.</a:t>
            </a:r>
          </a:p>
          <a:p>
            <a:pPr marL="0" indent="0">
              <a:spcBef>
                <a:spcPts val="2500"/>
              </a:spcBef>
              <a:buNone/>
            </a:pPr>
            <a:r>
              <a:rPr lang="en-US" sz="1400" b="1"/>
              <a:t>Enhancing Code Quality</a:t>
            </a:r>
          </a:p>
          <a:p>
            <a:pPr marL="0" lvl="1" indent="0">
              <a:buNone/>
            </a:pPr>
            <a:r>
              <a:rPr lang="en-US" sz="1400"/>
              <a:t>With accurate code completions, CoPilot enhances overall code quality, making software more reliable and maintainable.</a:t>
            </a:r>
          </a:p>
        </p:txBody>
      </p:sp>
    </p:spTree>
    <p:extLst>
      <p:ext uri="{BB962C8B-B14F-4D97-AF65-F5344CB8AC3E}">
        <p14:creationId xmlns:p14="http://schemas.microsoft.com/office/powerpoint/2010/main" val="41471131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76F26-BDCD-C2E4-D843-B87E5CC2C831}"/>
              </a:ext>
            </a:extLst>
          </p:cNvPr>
          <p:cNvSpPr>
            <a:spLocks noGrp="1"/>
          </p:cNvSpPr>
          <p:nvPr>
            <p:ph type="title"/>
          </p:nvPr>
        </p:nvSpPr>
        <p:spPr>
          <a:xfrm>
            <a:off x="588263" y="457200"/>
            <a:ext cx="11018520" cy="553998"/>
          </a:xfrm>
        </p:spPr>
        <p:txBody>
          <a:bodyPr wrap="square" anchor="ctr">
            <a:normAutofit/>
          </a:bodyPr>
          <a:lstStyle/>
          <a:p>
            <a:r>
              <a:rPr lang="en-US"/>
              <a:t>Improved Learning and Skill Development</a:t>
            </a:r>
          </a:p>
        </p:txBody>
      </p:sp>
      <p:pic>
        <p:nvPicPr>
          <p:cNvPr id="5" name="Content Placeholder 4">
            <a:extLst>
              <a:ext uri="{FF2B5EF4-FFF2-40B4-BE49-F238E27FC236}">
                <a16:creationId xmlns:a16="http://schemas.microsoft.com/office/drawing/2014/main" id="{2EA4C80D-1BBE-44BA-A6D6-72D6EEFE395C}"/>
              </a:ext>
            </a:extLst>
          </p:cNvPr>
          <p:cNvPicPr>
            <a:picLocks noGrp="1" noChangeAspect="1"/>
          </p:cNvPicPr>
          <p:nvPr>
            <p:ph sz="quarter" idx="12"/>
          </p:nvPr>
        </p:nvPicPr>
        <p:blipFill>
          <a:blip r:embed="rId3"/>
          <a:stretch>
            <a:fillRect/>
          </a:stretch>
        </p:blipFill>
        <p:spPr>
          <a:xfrm>
            <a:off x="584200" y="2112643"/>
            <a:ext cx="5211763" cy="3478851"/>
          </a:xfrm>
          <a:noFill/>
        </p:spPr>
      </p:pic>
      <p:sp>
        <p:nvSpPr>
          <p:cNvPr id="4" name="Content Placeholder 3">
            <a:extLst>
              <a:ext uri="{FF2B5EF4-FFF2-40B4-BE49-F238E27FC236}">
                <a16:creationId xmlns:a16="http://schemas.microsoft.com/office/drawing/2014/main" id="{784C4418-F05C-D94C-6B0F-C2DBE920DFBE}"/>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Learning New Techniques</a:t>
            </a:r>
          </a:p>
          <a:p>
            <a:pPr marL="0" lvl="1" indent="0">
              <a:buNone/>
            </a:pPr>
            <a:r>
              <a:rPr lang="en-US" sz="1400"/>
              <a:t>GitHub CoPilot helps developers learn new coding techniques efficiently by providing relevant examples and guidance.</a:t>
            </a:r>
          </a:p>
          <a:p>
            <a:pPr marL="0" indent="0">
              <a:spcBef>
                <a:spcPts val="2500"/>
              </a:spcBef>
              <a:buNone/>
            </a:pPr>
            <a:r>
              <a:rPr lang="en-US" sz="1400" b="1"/>
              <a:t>Mentorship Through Tools</a:t>
            </a:r>
          </a:p>
          <a:p>
            <a:pPr marL="0" lvl="1" indent="0">
              <a:buNone/>
            </a:pPr>
            <a:r>
              <a:rPr lang="en-US" sz="1400"/>
              <a:t>The tool serves as a mentor, offering insights that enhance the learning process for developers in their coding journey.</a:t>
            </a:r>
          </a:p>
          <a:p>
            <a:pPr marL="0" indent="0">
              <a:spcBef>
                <a:spcPts val="2500"/>
              </a:spcBef>
              <a:buNone/>
            </a:pPr>
            <a:r>
              <a:rPr lang="en-US" sz="1400" b="1"/>
              <a:t>Improving Coding Skills</a:t>
            </a:r>
          </a:p>
          <a:p>
            <a:pPr marL="0" lvl="1" indent="0">
              <a:buNone/>
            </a:pPr>
            <a:r>
              <a:rPr lang="en-US" sz="1400"/>
              <a:t>Over time, GitHub CoPilot assists developers in improving their coding skills by continuously providing examples of best practices.</a:t>
            </a:r>
          </a:p>
        </p:txBody>
      </p:sp>
    </p:spTree>
    <p:extLst>
      <p:ext uri="{BB962C8B-B14F-4D97-AF65-F5344CB8AC3E}">
        <p14:creationId xmlns:p14="http://schemas.microsoft.com/office/powerpoint/2010/main" val="405250497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2379</Words>
  <Application>Microsoft Office PowerPoint</Application>
  <PresentationFormat>Widescreen</PresentationFormat>
  <Paragraphs>190</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Consolas</vt:lpstr>
      <vt:lpstr>Segoe UI</vt:lpstr>
      <vt:lpstr>Segoe UI Semibold</vt:lpstr>
      <vt:lpstr>Wingdings</vt:lpstr>
      <vt:lpstr>White Template</vt:lpstr>
      <vt:lpstr>GitHub CoPilot Center of Excellence Kickoff</vt:lpstr>
      <vt:lpstr>Agenda for the Presentation</vt:lpstr>
      <vt:lpstr>Overview of GitHub CoPilot</vt:lpstr>
      <vt:lpstr>What Is GitHub CoPilot?</vt:lpstr>
      <vt:lpstr>Key Features</vt:lpstr>
      <vt:lpstr>Benefits of GitHub CoPilot</vt:lpstr>
      <vt:lpstr>Enhanced Productivity</vt:lpstr>
      <vt:lpstr>Error Reduction</vt:lpstr>
      <vt:lpstr>Improved Learning and Skill Development</vt:lpstr>
      <vt:lpstr>Key Team Stakeholders</vt:lpstr>
      <vt:lpstr>Objectives and Responsibilities</vt:lpstr>
      <vt:lpstr>Timeline for Rollout</vt:lpstr>
      <vt:lpstr>Usage Guidelines and Resources</vt:lpstr>
      <vt:lpstr>Best Practices for Using CoPilot</vt:lpstr>
      <vt:lpstr>Available Support and Resources</vt:lpstr>
      <vt:lpstr>Training and Onboarding</vt:lpstr>
      <vt:lpstr>Q&amp;A Session</vt:lpstr>
      <vt:lpstr>Conclusion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2025-03-27T16:13:38Z</dcterms:created>
  <dcterms:modified xsi:type="dcterms:W3CDTF">2025-03-27T16:17:45Z</dcterms:modified>
</cp:coreProperties>
</file>